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68" r:id="rId5"/>
    <p:sldMasterId id="2147483680" r:id="rId6"/>
  </p:sldMasterIdLst>
  <p:sldIdLst>
    <p:sldId id="258" r:id="rId7"/>
    <p:sldId id="259" r:id="rId8"/>
    <p:sldId id="261" r:id="rId9"/>
    <p:sldId id="262" r:id="rId10"/>
    <p:sldId id="263" r:id="rId11"/>
    <p:sldId id="264" r:id="rId12"/>
    <p:sldId id="265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C82"/>
    <a:srgbClr val="11416C"/>
    <a:srgbClr val="E92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3"/>
  </p:normalViewPr>
  <p:slideViewPr>
    <p:cSldViewPr snapToGrid="0">
      <p:cViewPr varScale="1">
        <p:scale>
          <a:sx n="68" d="100"/>
          <a:sy n="68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4B56B-6614-DC6C-91E6-116AAA61CB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38800" y="2682240"/>
            <a:ext cx="5791200" cy="172838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63C8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45685-A45D-034E-5511-5AA82CC0D2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3200" y="4505630"/>
            <a:ext cx="4114800" cy="111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263C8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569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A8481-B0BC-43A7-4164-360328B90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45844"/>
            <a:ext cx="10515599" cy="7016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DBEF4-537F-B0CE-7CE2-25FFE28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874" y="2036284"/>
            <a:ext cx="10515598" cy="3853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C1BE8EF-856D-AC3D-72FF-9FB48880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7520" y="6356350"/>
            <a:ext cx="716280" cy="365125"/>
          </a:xfrm>
          <a:prstGeom prst="rect">
            <a:avLst/>
          </a:prstGeom>
        </p:spPr>
        <p:txBody>
          <a:bodyPr/>
          <a:lstStyle/>
          <a:p>
            <a:fld id="{2925CA8D-DE1D-E443-A3D8-B9D76898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9E31-9239-8B32-38A5-69400A36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845"/>
            <a:ext cx="10515600" cy="701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61F4-E3DF-7175-0DDE-64CD22AD0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5D841-887D-25B2-9D1A-CCEA3D43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D667-5367-ABEF-D1F0-29E02CCB9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9480" y="6356350"/>
            <a:ext cx="1604319" cy="365125"/>
          </a:xfrm>
          <a:prstGeom prst="rect">
            <a:avLst/>
          </a:prstGeom>
        </p:spPr>
        <p:txBody>
          <a:bodyPr/>
          <a:lstStyle/>
          <a:p>
            <a:fld id="{2925CA8D-DE1D-E443-A3D8-B9D76898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8169-52A4-4D0F-0590-E2106E7B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845"/>
            <a:ext cx="10515600" cy="701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14EB4-1319-C303-60CC-5990944C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5CA8D-DE1D-E443-A3D8-B9D76898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8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9829B-CCA0-769C-0F64-008633E9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5CA8D-DE1D-E443-A3D8-B9D76898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6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879C-A6D5-B5B8-0847-6D86F450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9C12A-CF74-A49E-038F-D75E2BA78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07571-FB6F-EBBD-FD54-0EE6D0D77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5360"/>
            <a:ext cx="3932237" cy="3623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7F994-A38B-B69D-7ADE-65274C30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25CA8D-DE1D-E443-A3D8-B9D76898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9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82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8AAA08-02F3-8409-97D9-9D3097D6A0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9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45764-8A83-EEE0-DB21-140E8B54AB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777941"/>
            <a:ext cx="3987800" cy="215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F97B55-7B05-C276-9B47-DCB8065169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4000" y="469408"/>
            <a:ext cx="4262120" cy="12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1"/>
          </a:solidFill>
          <a:latin typeface="Roboto Medium" pitchFamily="2" charset="0"/>
          <a:ea typeface="Roboto Medium" pitchFamily="2" charset="0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b="0" i="0" kern="1200">
          <a:solidFill>
            <a:schemeClr val="bg1"/>
          </a:solidFill>
          <a:latin typeface="Roboto Medium" pitchFamily="2" charset="0"/>
          <a:ea typeface="Roboto Medium" pitchFamily="2" charset="0"/>
          <a:cs typeface="+mn-cs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b="0" i="0" kern="1200">
          <a:solidFill>
            <a:schemeClr val="bg1"/>
          </a:solidFill>
          <a:latin typeface="Roboto Medium" pitchFamily="2" charset="0"/>
          <a:ea typeface="Roboto Medium" pitchFamily="2" charset="0"/>
          <a:cs typeface="+mn-cs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b="0" i="0" kern="1200">
          <a:solidFill>
            <a:schemeClr val="bg1"/>
          </a:solidFill>
          <a:latin typeface="Roboto Medium" pitchFamily="2" charset="0"/>
          <a:ea typeface="Roboto Medium" pitchFamily="2" charset="0"/>
          <a:cs typeface="+mn-cs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b="0" i="0" kern="1200">
          <a:solidFill>
            <a:schemeClr val="bg1"/>
          </a:solidFill>
          <a:latin typeface="Roboto Medium" pitchFamily="2" charset="0"/>
          <a:ea typeface="Roboto Medium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64FBF5-C33E-5E2F-6C91-4D155C1284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997440" y="6342443"/>
            <a:ext cx="2194560" cy="370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F911F-7169-28F9-2E86-BAD27CA83A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6352453"/>
            <a:ext cx="7772400" cy="37291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2520E-A6E1-B426-5AE9-A9391C722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42880" y="6356350"/>
            <a:ext cx="1010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1404465B-FDA1-4F48-BD9E-2FD389302E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39C60-B7D4-B18E-2ED7-31F140B41CCC}"/>
              </a:ext>
            </a:extLst>
          </p:cNvPr>
          <p:cNvSpPr txBox="1"/>
          <p:nvPr userDrawn="1"/>
        </p:nvSpPr>
        <p:spPr>
          <a:xfrm>
            <a:off x="7782560" y="6348324"/>
            <a:ext cx="219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solidFill>
                  <a:srgbClr val="11416C"/>
                </a:solidFill>
                <a:latin typeface="Roboto" pitchFamily="2" charset="0"/>
                <a:ea typeface="Roboto" pitchFamily="2" charset="0"/>
              </a:rPr>
              <a:t>wclc.iaslc.org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60AA7-807C-5870-CC92-7FDFE20EC16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4" r:id="rId3"/>
    <p:sldLayoutId id="2147483675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Roboto Light" pitchFamily="2" charset="0"/>
          <a:ea typeface="Roboto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16280B-6F88-0372-1314-FD6BAA306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6B86-D4A9-F446-70B9-1C0B7017B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Is follow up for lung cancer surgery evidence based in the UK?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82E7E7-6984-834E-DD09-BE61EA1BB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CRITICAL REVIEW OF PROTOCOLS</a:t>
            </a:r>
          </a:p>
        </p:txBody>
      </p:sp>
    </p:spTree>
    <p:extLst>
      <p:ext uri="{BB962C8B-B14F-4D97-AF65-F5344CB8AC3E}">
        <p14:creationId xmlns:p14="http://schemas.microsoft.com/office/powerpoint/2010/main" val="289126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511D-2225-C003-1CB8-06883D4B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168" y="429846"/>
            <a:ext cx="9765631" cy="2368218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19000"/>
              </a:lnSpc>
              <a:spcAft>
                <a:spcPts val="600"/>
              </a:spcAft>
            </a:pPr>
            <a:r>
              <a:rPr lang="en-GB" sz="2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Barton, P; Bate, G; Dalrymple, P; Gomez, S; James, T; King, M; McAdam, J;  Morley, J. </a:t>
            </a:r>
            <a:b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GB" sz="2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0CD3A-C96D-5890-D58B-CADC15C06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874" y="1203569"/>
            <a:ext cx="10515598" cy="468664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E091A5-C82B-7034-BC25-B3877822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18" y="4816791"/>
            <a:ext cx="2721258" cy="118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4" descr="A close-up of black text&#10;&#10;AI-generated content may be incorrect.">
            <a:extLst>
              <a:ext uri="{FF2B5EF4-FFF2-40B4-BE49-F238E27FC236}">
                <a16:creationId xmlns:a16="http://schemas.microsoft.com/office/drawing/2014/main" id="{71D45A7B-9E07-34A1-B69C-BF679BEA4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30" y="1862269"/>
            <a:ext cx="10300942" cy="1645919"/>
          </a:xfrm>
          <a:prstGeom prst="rect">
            <a:avLst/>
          </a:prstGeom>
        </p:spPr>
      </p:pic>
      <p:pic>
        <p:nvPicPr>
          <p:cNvPr id="7" name="Picture 6" descr="A close-up of black text&#10;&#10;AI-generated content may be incorrect.">
            <a:extLst>
              <a:ext uri="{FF2B5EF4-FFF2-40B4-BE49-F238E27FC236}">
                <a16:creationId xmlns:a16="http://schemas.microsoft.com/office/drawing/2014/main" id="{0097EF1F-FE6F-F2F1-0D4F-1A30EABB6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74" y="3621893"/>
            <a:ext cx="10840947" cy="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0853-A1C7-855D-217B-5F979C5B0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Literature review findings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406CE-3407-9BC3-4AF0-B12D08BD6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257" y="2036284"/>
            <a:ext cx="8951495" cy="383307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b="1" dirty="0">
                <a:latin typeface="Aptos Light" panose="020B0004020202020204" pitchFamily="34" charset="0"/>
              </a:rPr>
              <a:t>An international literature search of the UK, USA, Brazil, Canada, France and Austria, for guidance on CT scan follow up and frequency following surgical resection for lung cancer. A search was performed using Google, CINAHL, using frameworks to formulate focused clinical questions and guide literature searches. </a:t>
            </a:r>
          </a:p>
          <a:p>
            <a:r>
              <a:rPr lang="en-GB" b="1" u="sng" dirty="0">
                <a:latin typeface="Aptos Light" panose="020B0004020202020204" pitchFamily="34" charset="0"/>
              </a:rPr>
              <a:t>Key words</a:t>
            </a:r>
            <a:r>
              <a:rPr lang="en-GB" b="1" dirty="0">
                <a:latin typeface="Aptos Light" panose="020B0004020202020204" pitchFamily="34" charset="0"/>
              </a:rPr>
              <a:t>: Lung cancer, Thoracic surgery, Lung resection, CT scan and follow up. This revealed 12 articles, from 1999-2022. Methods included Data collection, Systematic review and Retrospective and Comparative studies. </a:t>
            </a:r>
          </a:p>
          <a:p>
            <a:r>
              <a:rPr lang="en-GB" b="1" u="sng" dirty="0">
                <a:latin typeface="Aptos Light" panose="020B0004020202020204" pitchFamily="34" charset="0"/>
              </a:rPr>
              <a:t>Key Points</a:t>
            </a:r>
            <a:r>
              <a:rPr lang="en-GB" b="1" dirty="0">
                <a:latin typeface="Aptos Light" panose="020B0004020202020204" pitchFamily="34" charset="0"/>
              </a:rPr>
              <a:t>:•  Majority of the literature supported CT as the imaging of choice. </a:t>
            </a:r>
          </a:p>
          <a:p>
            <a:r>
              <a:rPr lang="en-GB" b="1" dirty="0">
                <a:latin typeface="Aptos Light" panose="020B0004020202020204" pitchFamily="34" charset="0"/>
              </a:rPr>
              <a:t>•  7 pieces of evidence researched of imaging follow up for post thoracic surgery for lung cancer patients detected earlier asymptomatic recurrence, therefore in favour of CT based follow up.</a:t>
            </a:r>
          </a:p>
          <a:p>
            <a:r>
              <a:rPr lang="en-GB" b="1" dirty="0">
                <a:latin typeface="Aptos Light" panose="020B0004020202020204" pitchFamily="34" charset="0"/>
              </a:rPr>
              <a:t> •  1 study reviewed the impact of follow up on physical, psychological and lifestyle, with no content of CT based follow up.</a:t>
            </a:r>
          </a:p>
          <a:p>
            <a:r>
              <a:rPr lang="en-GB" b="1" dirty="0">
                <a:latin typeface="Aptos Light" panose="020B0004020202020204" pitchFamily="34" charset="0"/>
              </a:rPr>
              <a:t>• 1 study questioned different follow up regimes being stage dependant.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B3B10-C0DA-6901-33CC-AAF64A32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026" y="709175"/>
            <a:ext cx="2725148" cy="1182727"/>
          </a:xfrm>
          <a:prstGeom prst="rect">
            <a:avLst/>
          </a:prstGeom>
        </p:spPr>
      </p:pic>
      <p:pic>
        <p:nvPicPr>
          <p:cNvPr id="6" name="Picture 5" descr="A blue background with white text">
            <a:extLst>
              <a:ext uri="{FF2B5EF4-FFF2-40B4-BE49-F238E27FC236}">
                <a16:creationId xmlns:a16="http://schemas.microsoft.com/office/drawing/2014/main" id="{E4FD61FC-E3D3-E74A-7AF0-290AE3B89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645" y="2036284"/>
            <a:ext cx="2441593" cy="38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7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B0B0-4317-1A39-92C4-F4087DBFD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77240"/>
            <a:ext cx="10515599" cy="722376"/>
          </a:xfrm>
        </p:spPr>
        <p:txBody>
          <a:bodyPr/>
          <a:lstStyle/>
          <a:p>
            <a:r>
              <a:rPr lang="en-GB" dirty="0"/>
              <a:t>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2B34D-E147-673E-F6E6-92CFED55A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874" y="1747520"/>
            <a:ext cx="10515598" cy="38303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285750" marR="0" indent="-285750" algn="l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Ten NHS Trusts provided lung cancer surgery follow-up protocols for the purpose of the review. </a:t>
            </a:r>
          </a:p>
          <a:p>
            <a:pPr marL="285750" marR="0" indent="-285750" algn="l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7/10 received were from tertiary centres.</a:t>
            </a:r>
          </a:p>
          <a:p>
            <a:pPr marL="285750" marR="0" indent="-285750" algn="l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 6/10 Trusts provided a nurse led follow up service, the remainder were predominantly reviewed by Respiratory Physicians. </a:t>
            </a:r>
          </a:p>
          <a:p>
            <a:pPr marL="285750" marR="0" indent="-285750" algn="l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5/10 Trusts  provided solely face to face appointments, with 3/10 providing a combination of virtual and Face to face. </a:t>
            </a:r>
          </a:p>
          <a:p>
            <a:pPr marL="285750" marR="0" indent="-285750" algn="l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Two Trusts had telephone follow up only. The frequency of the appointments varied between trusts in the first year, from 3-6 months.</a:t>
            </a:r>
          </a:p>
          <a:p>
            <a:pPr marL="285750" marR="0" indent="-285750" algn="l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 The exception was Manchester NHSFT who reviewed high risk category patients on a 6-weekly basis for 2 years.</a:t>
            </a:r>
          </a:p>
          <a:p>
            <a:pPr marL="285750" marR="0" indent="-285750" algn="l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1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ptos Light" panose="020B0004020202020204" pitchFamily="34" charset="0"/>
              </a:rPr>
              <a:t> There were no notable differences of the follow up  timescales  between the Tertiary centres and District General Hospitals (DGH) or the lung cancer nurse specialists and Consultants.</a:t>
            </a: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2443B7E-B2AC-3847-958A-AC1B725A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118" y="5092390"/>
            <a:ext cx="2721258" cy="118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57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5B6F-BFE5-842A-3F23-E85828872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pic>
        <p:nvPicPr>
          <p:cNvPr id="6" name="Content Placeholder 5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1658F235-3597-7984-832A-B708DBADE8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24624"/>
            <a:ext cx="5181600" cy="2753340"/>
          </a:xfrm>
        </p:spPr>
      </p:pic>
      <p:pic>
        <p:nvPicPr>
          <p:cNvPr id="8" name="Content Placeholder 7" descr="A graph of a number of blue squares&#10;&#10;AI-generated content may be incorrect.">
            <a:extLst>
              <a:ext uri="{FF2B5EF4-FFF2-40B4-BE49-F238E27FC236}">
                <a16:creationId xmlns:a16="http://schemas.microsoft.com/office/drawing/2014/main" id="{7C23C166-4515-1E4C-CD51-D460DACD2E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24697"/>
            <a:ext cx="5267740" cy="275319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33FE6D-6A68-3015-CC8B-B7376D8E9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026" y="709175"/>
            <a:ext cx="272514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EDF62-CC49-1246-39AB-E270749D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631064"/>
          </a:xfrm>
        </p:spPr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8F3FE-4BF5-5350-2F2F-95079DB292A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E0C36-35CD-3F84-12D4-CE03E8BA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046" y="1024926"/>
            <a:ext cx="5209524" cy="28190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26C77-6415-2753-DBA2-E1C3D485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18490"/>
            <a:ext cx="3932237" cy="4252086"/>
          </a:xfrm>
        </p:spPr>
        <p:txBody>
          <a:bodyPr/>
          <a:lstStyle/>
          <a:p>
            <a:r>
              <a:rPr lang="en-GB" dirty="0"/>
              <a:t>Our literature review highlighted there is limited evidence to support how lung cancer patients should be followed up post-surgery.  Overall, the literature supports CT based imaging although no specific period is supported.  From the protocols reviewed there were common themes identified.  Post-surgical follow-up was predominantly nurse led, using face to face appointments, virtual appointments, or a mixture of both.</a:t>
            </a:r>
          </a:p>
          <a:p>
            <a:r>
              <a:rPr lang="en-GB" dirty="0"/>
              <a:t>Frequency of follow-up varied between 3 and 8 months. Apart from one site, follow-up was consistently for 5 years.</a:t>
            </a:r>
          </a:p>
          <a:p>
            <a:r>
              <a:rPr lang="en-GB" dirty="0"/>
              <a:t>Similarly, radiology modality predominantly used CT scan either solely or mixed with chest  x-rays.</a:t>
            </a:r>
          </a:p>
          <a:p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B326975-A59F-ED75-5F0E-54E75978C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286" y="4472212"/>
            <a:ext cx="2721258" cy="118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2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341-7AAB-5C89-86A3-27C8E3148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Implications for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36A19-A867-C403-9DD0-5D0289521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marR="0" indent="0" algn="ctr">
              <a:lnSpc>
                <a:spcPct val="115000"/>
              </a:lnSpc>
              <a:buNone/>
            </a:pPr>
            <a:r>
              <a:rPr lang="en-GB" sz="1800" kern="1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Both the literature review and critical review of protocols highlight that further research would be beneficial. Analysing a wider population of protocols could help encourage a more standardised approach across the UK to ensure optimum care for patients. </a:t>
            </a:r>
            <a:endParaRPr lang="en-GB" sz="1800" kern="1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indent="0" algn="l">
              <a:lnSpc>
                <a:spcPct val="119000"/>
              </a:lnSpc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282B47-DD2E-A8B5-7FDF-03BC48720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370" y="3963248"/>
            <a:ext cx="2721258" cy="118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2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7637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EC203D3727C4AAE215C042E3FEC88" ma:contentTypeVersion="10" ma:contentTypeDescription="Create a new document." ma:contentTypeScope="" ma:versionID="c897b786e3827a1cc7a37fdca0734616">
  <xsd:schema xmlns:xsd="http://www.w3.org/2001/XMLSchema" xmlns:xs="http://www.w3.org/2001/XMLSchema" xmlns:p="http://schemas.microsoft.com/office/2006/metadata/properties" xmlns:ns1="http://schemas.microsoft.com/sharepoint/v3" xmlns:ns3="4d950f9f-2bae-443a-bb08-75b33163aacd" xmlns:ns4="69e3dfba-38cb-4841-964b-23097c13ef83" targetNamespace="http://schemas.microsoft.com/office/2006/metadata/properties" ma:root="true" ma:fieldsID="201f3d298cf940431f52b366dafd865d" ns1:_="" ns3:_="" ns4:_="">
    <xsd:import namespace="http://schemas.microsoft.com/sharepoint/v3"/>
    <xsd:import namespace="4d950f9f-2bae-443a-bb08-75b33163aacd"/>
    <xsd:import namespace="69e3dfba-38cb-4841-964b-23097c13ef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50f9f-2bae-443a-bb08-75b33163a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3dfba-38cb-4841-964b-23097c13e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4d950f9f-2bae-443a-bb08-75b33163aa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1C3A69-37C5-43A2-B9EC-993E3EC45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d950f9f-2bae-443a-bb08-75b33163aacd"/>
    <ds:schemaRef ds:uri="69e3dfba-38cb-4841-964b-23097c13e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821076-5428-4DFF-94CF-79584690AE98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69e3dfba-38cb-4841-964b-23097c13ef83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d950f9f-2bae-443a-bb08-75b33163aacd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8C94B7-DD70-498D-BE41-6F5016811C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528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 Light</vt:lpstr>
      <vt:lpstr>Arial</vt:lpstr>
      <vt:lpstr>Calibri</vt:lpstr>
      <vt:lpstr>Roboto</vt:lpstr>
      <vt:lpstr>Roboto Light</vt:lpstr>
      <vt:lpstr>Roboto Medium</vt:lpstr>
      <vt:lpstr>Times New Roman</vt:lpstr>
      <vt:lpstr>Custom Design</vt:lpstr>
      <vt:lpstr>1_Custom Design</vt:lpstr>
      <vt:lpstr>2_Custom Design</vt:lpstr>
      <vt:lpstr>Is follow up for lung cancer surgery evidence based in the UK?</vt:lpstr>
      <vt:lpstr>Barton, P; Bate, G; Dalrymple, P; Gomez, S; James, T; King, M; McAdam, J;  Morley, J.    </vt:lpstr>
      <vt:lpstr>Literature review findings</vt:lpstr>
      <vt:lpstr>Analysis</vt:lpstr>
      <vt:lpstr>Analysis</vt:lpstr>
      <vt:lpstr>Findings</vt:lpstr>
      <vt:lpstr>Implications for practice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Byrne</dc:creator>
  <cp:lastModifiedBy>Barton Peter (R0A) Manchester University NHS FT</cp:lastModifiedBy>
  <cp:revision>11</cp:revision>
  <dcterms:created xsi:type="dcterms:W3CDTF">2024-05-02T13:03:02Z</dcterms:created>
  <dcterms:modified xsi:type="dcterms:W3CDTF">2025-08-13T14:10:45Z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0x010100384EC203D3727C4AAE215C042E3FEC88</vt:lpwstr>
  </property>
</Properties>
</file>