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 id="2147483668" r:id="rId5"/>
    <p:sldMasterId id="2147483680" r:id="rId6"/>
  </p:sldMasterIdLst>
  <p:sldIdLst>
    <p:sldId id="258" r:id="rId7"/>
    <p:sldId id="259" r:id="rId8"/>
    <p:sldId id="261" r:id="rId9"/>
    <p:sldId id="262" r:id="rId10"/>
    <p:sldId id="263" r:id="rId11"/>
    <p:sldId id="264"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C82"/>
    <a:srgbClr val="11416C"/>
    <a:srgbClr val="E921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3"/>
  </p:normalViewPr>
  <p:slideViewPr>
    <p:cSldViewPr snapToGrid="0">
      <p:cViewPr varScale="1">
        <p:scale>
          <a:sx n="67" d="100"/>
          <a:sy n="67" d="100"/>
        </p:scale>
        <p:origin x="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B56B-6614-DC6C-91E6-116AAA61CB5D}"/>
              </a:ext>
            </a:extLst>
          </p:cNvPr>
          <p:cNvSpPr>
            <a:spLocks noGrp="1"/>
          </p:cNvSpPr>
          <p:nvPr>
            <p:ph type="ctrTitle" hasCustomPrompt="1"/>
          </p:nvPr>
        </p:nvSpPr>
        <p:spPr>
          <a:xfrm>
            <a:off x="5638800" y="2682240"/>
            <a:ext cx="5791200" cy="1728385"/>
          </a:xfrm>
          <a:prstGeom prst="rect">
            <a:avLst/>
          </a:prstGeom>
        </p:spPr>
        <p:txBody>
          <a:bodyPr anchor="b">
            <a:normAutofit/>
          </a:bodyPr>
          <a:lstStyle>
            <a:lvl1pPr algn="ctr">
              <a:defRPr sz="5400">
                <a:solidFill>
                  <a:srgbClr val="263C82"/>
                </a:solidFill>
              </a:defRPr>
            </a:lvl1pPr>
          </a:lstStyle>
          <a:p>
            <a:r>
              <a:rPr lang="en-US" dirty="0"/>
              <a:t>PRESENTATION TITLE</a:t>
            </a:r>
          </a:p>
        </p:txBody>
      </p:sp>
      <p:sp>
        <p:nvSpPr>
          <p:cNvPr id="3" name="Subtitle 2">
            <a:extLst>
              <a:ext uri="{FF2B5EF4-FFF2-40B4-BE49-F238E27FC236}">
                <a16:creationId xmlns:a16="http://schemas.microsoft.com/office/drawing/2014/main" id="{D1745685-A45D-034E-5511-5AA82CC0D284}"/>
              </a:ext>
            </a:extLst>
          </p:cNvPr>
          <p:cNvSpPr>
            <a:spLocks noGrp="1"/>
          </p:cNvSpPr>
          <p:nvPr>
            <p:ph type="subTitle" idx="1" hasCustomPrompt="1"/>
          </p:nvPr>
        </p:nvSpPr>
        <p:spPr>
          <a:xfrm>
            <a:off x="6553200" y="4505630"/>
            <a:ext cx="4114800" cy="1112850"/>
          </a:xfrm>
          <a:prstGeom prst="rect">
            <a:avLst/>
          </a:prstGeom>
        </p:spPr>
        <p:txBody>
          <a:bodyPr/>
          <a:lstStyle>
            <a:lvl1pPr marL="0" indent="0" algn="ctr">
              <a:buNone/>
              <a:defRPr sz="2800">
                <a:solidFill>
                  <a:srgbClr val="263C8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a:p>
            <a:r>
              <a:rPr lang="en-US" dirty="0"/>
              <a:t>Presenter Name</a:t>
            </a:r>
          </a:p>
        </p:txBody>
      </p:sp>
    </p:spTree>
    <p:extLst>
      <p:ext uri="{BB962C8B-B14F-4D97-AF65-F5344CB8AC3E}">
        <p14:creationId xmlns:p14="http://schemas.microsoft.com/office/powerpoint/2010/main" val="365697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8481-B0BC-43A7-4164-360328B90776}"/>
              </a:ext>
            </a:extLst>
          </p:cNvPr>
          <p:cNvSpPr>
            <a:spLocks noGrp="1"/>
          </p:cNvSpPr>
          <p:nvPr>
            <p:ph type="ctrTitle"/>
          </p:nvPr>
        </p:nvSpPr>
        <p:spPr>
          <a:xfrm>
            <a:off x="838200" y="1045844"/>
            <a:ext cx="10515599" cy="701676"/>
          </a:xfrm>
          <a:prstGeom prst="rect">
            <a:avLst/>
          </a:prstGeo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450DBEF4-537F-B0CE-7CE2-25FFE28F3176}"/>
              </a:ext>
            </a:extLst>
          </p:cNvPr>
          <p:cNvSpPr>
            <a:spLocks noGrp="1"/>
          </p:cNvSpPr>
          <p:nvPr>
            <p:ph type="subTitle" idx="1"/>
          </p:nvPr>
        </p:nvSpPr>
        <p:spPr>
          <a:xfrm>
            <a:off x="901874" y="2036284"/>
            <a:ext cx="10515598" cy="3853928"/>
          </a:xfrm>
          <a:prstGeom prst="rect">
            <a:avLst/>
          </a:prstGeo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Slide Number Placeholder 5">
            <a:extLst>
              <a:ext uri="{FF2B5EF4-FFF2-40B4-BE49-F238E27FC236}">
                <a16:creationId xmlns:a16="http://schemas.microsoft.com/office/drawing/2014/main" id="{AC1BE8EF-856D-AC3D-72FF-9FB488804B42}"/>
              </a:ext>
            </a:extLst>
          </p:cNvPr>
          <p:cNvSpPr>
            <a:spLocks noGrp="1"/>
          </p:cNvSpPr>
          <p:nvPr>
            <p:ph type="sldNum" sz="quarter" idx="12"/>
          </p:nvPr>
        </p:nvSpPr>
        <p:spPr>
          <a:xfrm>
            <a:off x="10637520" y="6356350"/>
            <a:ext cx="716280" cy="365125"/>
          </a:xfrm>
          <a:prstGeom prst="rect">
            <a:avLst/>
          </a:prstGeom>
        </p:spPr>
        <p:txBody>
          <a:bodyPr/>
          <a:lstStyle/>
          <a:p>
            <a:fld id="{2925CA8D-DE1D-E443-A3D8-B9D76898A681}" type="slidenum">
              <a:rPr lang="en-US" smtClean="0"/>
              <a:t>‹#›</a:t>
            </a:fld>
            <a:endParaRPr lang="en-US"/>
          </a:p>
        </p:txBody>
      </p:sp>
    </p:spTree>
    <p:extLst>
      <p:ext uri="{BB962C8B-B14F-4D97-AF65-F5344CB8AC3E}">
        <p14:creationId xmlns:p14="http://schemas.microsoft.com/office/powerpoint/2010/main" val="38101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9E31-9239-8B32-38A5-69400A36D094}"/>
              </a:ext>
            </a:extLst>
          </p:cNvPr>
          <p:cNvSpPr>
            <a:spLocks noGrp="1"/>
          </p:cNvSpPr>
          <p:nvPr>
            <p:ph type="title"/>
          </p:nvPr>
        </p:nvSpPr>
        <p:spPr>
          <a:xfrm>
            <a:off x="838200" y="1045845"/>
            <a:ext cx="10515600" cy="7016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47261F4-E3DF-7175-0DDE-64CD22AD036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95D841-887D-25B2-9D1A-CCEA3D43661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24DD667-5367-ABEF-D1F0-29E02CCB9CC7}"/>
              </a:ext>
            </a:extLst>
          </p:cNvPr>
          <p:cNvSpPr>
            <a:spLocks noGrp="1"/>
          </p:cNvSpPr>
          <p:nvPr>
            <p:ph type="sldNum" sz="quarter" idx="12"/>
          </p:nvPr>
        </p:nvSpPr>
        <p:spPr>
          <a:xfrm>
            <a:off x="9749480" y="6356350"/>
            <a:ext cx="1604319" cy="365125"/>
          </a:xfrm>
          <a:prstGeom prst="rect">
            <a:avLst/>
          </a:prstGeom>
        </p:spPr>
        <p:txBody>
          <a:bodyPr/>
          <a:lstStyle/>
          <a:p>
            <a:fld id="{2925CA8D-DE1D-E443-A3D8-B9D76898A681}" type="slidenum">
              <a:rPr lang="en-US" smtClean="0"/>
              <a:t>‹#›</a:t>
            </a:fld>
            <a:endParaRPr lang="en-US"/>
          </a:p>
        </p:txBody>
      </p:sp>
    </p:spTree>
    <p:extLst>
      <p:ext uri="{BB962C8B-B14F-4D97-AF65-F5344CB8AC3E}">
        <p14:creationId xmlns:p14="http://schemas.microsoft.com/office/powerpoint/2010/main" val="29673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E8169-52A4-4D0F-0590-E2106E7B83E7}"/>
              </a:ext>
            </a:extLst>
          </p:cNvPr>
          <p:cNvSpPr>
            <a:spLocks noGrp="1"/>
          </p:cNvSpPr>
          <p:nvPr>
            <p:ph type="title"/>
          </p:nvPr>
        </p:nvSpPr>
        <p:spPr>
          <a:xfrm>
            <a:off x="838200" y="1045845"/>
            <a:ext cx="10515600" cy="701675"/>
          </a:xfrm>
          <a:prstGeom prst="rect">
            <a:avLst/>
          </a:prstGeo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35C14EB4-1319-C303-60CC-5990944C4FEF}"/>
              </a:ext>
            </a:extLst>
          </p:cNvPr>
          <p:cNvSpPr>
            <a:spLocks noGrp="1"/>
          </p:cNvSpPr>
          <p:nvPr>
            <p:ph type="sldNum" sz="quarter" idx="12"/>
          </p:nvPr>
        </p:nvSpPr>
        <p:spPr>
          <a:xfrm>
            <a:off x="8610600" y="6356350"/>
            <a:ext cx="2743200" cy="365125"/>
          </a:xfrm>
          <a:prstGeom prst="rect">
            <a:avLst/>
          </a:prstGeom>
        </p:spPr>
        <p:txBody>
          <a:bodyPr/>
          <a:lstStyle/>
          <a:p>
            <a:fld id="{2925CA8D-DE1D-E443-A3D8-B9D76898A681}" type="slidenum">
              <a:rPr lang="en-US" smtClean="0"/>
              <a:t>‹#›</a:t>
            </a:fld>
            <a:endParaRPr lang="en-US"/>
          </a:p>
        </p:txBody>
      </p:sp>
    </p:spTree>
    <p:extLst>
      <p:ext uri="{BB962C8B-B14F-4D97-AF65-F5344CB8AC3E}">
        <p14:creationId xmlns:p14="http://schemas.microsoft.com/office/powerpoint/2010/main" val="326888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39829B-CCA0-769C-0F64-008633E97466}"/>
              </a:ext>
            </a:extLst>
          </p:cNvPr>
          <p:cNvSpPr>
            <a:spLocks noGrp="1"/>
          </p:cNvSpPr>
          <p:nvPr>
            <p:ph type="sldNum" sz="quarter" idx="12"/>
          </p:nvPr>
        </p:nvSpPr>
        <p:spPr>
          <a:xfrm>
            <a:off x="8610600" y="6356350"/>
            <a:ext cx="2743200" cy="365125"/>
          </a:xfrm>
          <a:prstGeom prst="rect">
            <a:avLst/>
          </a:prstGeom>
        </p:spPr>
        <p:txBody>
          <a:bodyPr/>
          <a:lstStyle/>
          <a:p>
            <a:fld id="{2925CA8D-DE1D-E443-A3D8-B9D76898A681}" type="slidenum">
              <a:rPr lang="en-US" smtClean="0"/>
              <a:t>‹#›</a:t>
            </a:fld>
            <a:endParaRPr lang="en-US"/>
          </a:p>
        </p:txBody>
      </p:sp>
    </p:spTree>
    <p:extLst>
      <p:ext uri="{BB962C8B-B14F-4D97-AF65-F5344CB8AC3E}">
        <p14:creationId xmlns:p14="http://schemas.microsoft.com/office/powerpoint/2010/main" val="104936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879C-A6D5-B5B8-0847-6D86F450857F}"/>
              </a:ext>
            </a:extLst>
          </p:cNvPr>
          <p:cNvSpPr>
            <a:spLocks noGrp="1"/>
          </p:cNvSpPr>
          <p:nvPr>
            <p:ph type="title"/>
          </p:nvPr>
        </p:nvSpPr>
        <p:spPr>
          <a:xfrm>
            <a:off x="839788" y="987424"/>
            <a:ext cx="3932237" cy="1069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E9C12A-CF74-A49E-038F-D75E2BA78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907571-FB6F-EBBD-FD54-0EE6D0D7764E}"/>
              </a:ext>
            </a:extLst>
          </p:cNvPr>
          <p:cNvSpPr>
            <a:spLocks noGrp="1"/>
          </p:cNvSpPr>
          <p:nvPr>
            <p:ph type="body" sz="half" idx="2"/>
          </p:nvPr>
        </p:nvSpPr>
        <p:spPr>
          <a:xfrm>
            <a:off x="839788" y="2245360"/>
            <a:ext cx="3932237" cy="362362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9EE7F994-A38B-B69D-7ADE-65274C304CB4}"/>
              </a:ext>
            </a:extLst>
          </p:cNvPr>
          <p:cNvSpPr>
            <a:spLocks noGrp="1"/>
          </p:cNvSpPr>
          <p:nvPr>
            <p:ph type="sldNum" sz="quarter" idx="12"/>
          </p:nvPr>
        </p:nvSpPr>
        <p:spPr>
          <a:xfrm>
            <a:off x="8610600" y="6356350"/>
            <a:ext cx="2743200" cy="365125"/>
          </a:xfrm>
          <a:prstGeom prst="rect">
            <a:avLst/>
          </a:prstGeom>
        </p:spPr>
        <p:txBody>
          <a:bodyPr/>
          <a:lstStyle/>
          <a:p>
            <a:fld id="{2925CA8D-DE1D-E443-A3D8-B9D76898A681}" type="slidenum">
              <a:rPr lang="en-US" smtClean="0"/>
              <a:t>‹#›</a:t>
            </a:fld>
            <a:endParaRPr lang="en-US"/>
          </a:p>
        </p:txBody>
      </p:sp>
    </p:spTree>
    <p:extLst>
      <p:ext uri="{BB962C8B-B14F-4D97-AF65-F5344CB8AC3E}">
        <p14:creationId xmlns:p14="http://schemas.microsoft.com/office/powerpoint/2010/main" val="296499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8257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4.xml"/><Relationship Id="rId7" Type="http://schemas.openxmlformats.org/officeDocument/2006/relationships/image" Target="../media/image4.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8AAA08-02F3-8409-97D9-9D3097D6A0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97304"/>
          </a:xfrm>
          <a:prstGeom prst="rect">
            <a:avLst/>
          </a:prstGeom>
        </p:spPr>
      </p:pic>
      <p:pic>
        <p:nvPicPr>
          <p:cNvPr id="7" name="Picture 6">
            <a:extLst>
              <a:ext uri="{FF2B5EF4-FFF2-40B4-BE49-F238E27FC236}">
                <a16:creationId xmlns:a16="http://schemas.microsoft.com/office/drawing/2014/main" id="{A9045764-8A83-EEE0-DB21-140E8B54AB4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705600" y="1777941"/>
            <a:ext cx="3987800" cy="215900"/>
          </a:xfrm>
          <a:prstGeom prst="rect">
            <a:avLst/>
          </a:prstGeom>
        </p:spPr>
      </p:pic>
      <p:pic>
        <p:nvPicPr>
          <p:cNvPr id="10" name="Picture 9">
            <a:extLst>
              <a:ext uri="{FF2B5EF4-FFF2-40B4-BE49-F238E27FC236}">
                <a16:creationId xmlns:a16="http://schemas.microsoft.com/office/drawing/2014/main" id="{91F97B55-7B05-C276-9B47-DCB806516967}"/>
              </a:ext>
            </a:extLst>
          </p:cNvPr>
          <p:cNvPicPr>
            <a:picLocks noChangeAspect="1"/>
          </p:cNvPicPr>
          <p:nvPr userDrawn="1"/>
        </p:nvPicPr>
        <p:blipFill>
          <a:blip r:embed="rId5"/>
          <a:stretch>
            <a:fillRect/>
          </a:stretch>
        </p:blipFill>
        <p:spPr>
          <a:xfrm>
            <a:off x="6604000" y="469408"/>
            <a:ext cx="4262120" cy="1244625"/>
          </a:xfrm>
          <a:prstGeom prst="rect">
            <a:avLst/>
          </a:prstGeom>
        </p:spPr>
      </p:pic>
    </p:spTree>
    <p:extLst>
      <p:ext uri="{BB962C8B-B14F-4D97-AF65-F5344CB8AC3E}">
        <p14:creationId xmlns:p14="http://schemas.microsoft.com/office/powerpoint/2010/main" val="2906146083"/>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lnSpc>
          <a:spcPct val="90000"/>
        </a:lnSpc>
        <a:spcBef>
          <a:spcPct val="0"/>
        </a:spcBef>
        <a:buNone/>
        <a:defRPr sz="4400" b="1" i="0" kern="1200">
          <a:solidFill>
            <a:schemeClr val="bg1"/>
          </a:solidFill>
          <a:latin typeface="Roboto" pitchFamily="2" charset="0"/>
          <a:ea typeface="Roboto" pitchFamily="2" charset="0"/>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0" i="0" kern="1200">
          <a:solidFill>
            <a:schemeClr val="bg1"/>
          </a:solidFill>
          <a:latin typeface="Roboto Medium" pitchFamily="2" charset="0"/>
          <a:ea typeface="Roboto Medium"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800" b="0" i="0" kern="1200">
          <a:solidFill>
            <a:schemeClr val="bg1"/>
          </a:solidFill>
          <a:latin typeface="Roboto Medium" pitchFamily="2" charset="0"/>
          <a:ea typeface="Roboto Medium"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2800" b="0" i="0" kern="1200">
          <a:solidFill>
            <a:schemeClr val="bg1"/>
          </a:solidFill>
          <a:latin typeface="Roboto Medium" pitchFamily="2" charset="0"/>
          <a:ea typeface="Roboto Medium"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800" b="0" i="0" kern="1200">
          <a:solidFill>
            <a:schemeClr val="bg1"/>
          </a:solidFill>
          <a:latin typeface="Roboto Medium" pitchFamily="2" charset="0"/>
          <a:ea typeface="Roboto Medium"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800" b="0" i="0" kern="1200">
          <a:solidFill>
            <a:schemeClr val="bg1"/>
          </a:solidFill>
          <a:latin typeface="Roboto Medium" pitchFamily="2" charset="0"/>
          <a:ea typeface="Roboto Medium"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64FBF5-C33E-5E2F-6C91-4D155C1284F0}"/>
              </a:ext>
            </a:extLst>
          </p:cNvPr>
          <p:cNvPicPr>
            <a:picLocks noChangeAspect="1"/>
          </p:cNvPicPr>
          <p:nvPr userDrawn="1"/>
        </p:nvPicPr>
        <p:blipFill>
          <a:blip r:embed="rId7"/>
          <a:stretch>
            <a:fillRect/>
          </a:stretch>
        </p:blipFill>
        <p:spPr>
          <a:xfrm>
            <a:off x="9997440" y="6342443"/>
            <a:ext cx="2194560" cy="370637"/>
          </a:xfrm>
          <a:prstGeom prst="rect">
            <a:avLst/>
          </a:prstGeom>
        </p:spPr>
      </p:pic>
      <p:pic>
        <p:nvPicPr>
          <p:cNvPr id="5" name="Picture 4">
            <a:extLst>
              <a:ext uri="{FF2B5EF4-FFF2-40B4-BE49-F238E27FC236}">
                <a16:creationId xmlns:a16="http://schemas.microsoft.com/office/drawing/2014/main" id="{999F911F-7169-28F9-2E86-BAD27CA83A7E}"/>
              </a:ext>
            </a:extLst>
          </p:cNvPr>
          <p:cNvPicPr>
            <a:picLocks noChangeAspect="1"/>
          </p:cNvPicPr>
          <p:nvPr userDrawn="1"/>
        </p:nvPicPr>
        <p:blipFill>
          <a:blip r:embed="rId8"/>
          <a:stretch>
            <a:fillRect/>
          </a:stretch>
        </p:blipFill>
        <p:spPr>
          <a:xfrm>
            <a:off x="0" y="6352453"/>
            <a:ext cx="7772400" cy="372918"/>
          </a:xfrm>
          <a:prstGeom prst="rect">
            <a:avLst/>
          </a:prstGeom>
        </p:spPr>
      </p:pic>
      <p:sp>
        <p:nvSpPr>
          <p:cNvPr id="10" name="Slide Number Placeholder 5">
            <a:extLst>
              <a:ext uri="{FF2B5EF4-FFF2-40B4-BE49-F238E27FC236}">
                <a16:creationId xmlns:a16="http://schemas.microsoft.com/office/drawing/2014/main" id="{B0C2520E-A6E1-B426-5AE9-A9391C722ACB}"/>
              </a:ext>
            </a:extLst>
          </p:cNvPr>
          <p:cNvSpPr>
            <a:spLocks noGrp="1"/>
          </p:cNvSpPr>
          <p:nvPr>
            <p:ph type="sldNum" sz="quarter" idx="4"/>
          </p:nvPr>
        </p:nvSpPr>
        <p:spPr>
          <a:xfrm>
            <a:off x="10342880" y="6356350"/>
            <a:ext cx="1010920" cy="365125"/>
          </a:xfrm>
          <a:prstGeom prst="rect">
            <a:avLst/>
          </a:prstGeom>
        </p:spPr>
        <p:txBody>
          <a:bodyPr vert="horz" lIns="91440" tIns="45720" rIns="91440" bIns="45720" rtlCol="0" anchor="ctr"/>
          <a:lstStyle>
            <a:lvl1pPr algn="r">
              <a:defRPr sz="1200" b="1" i="0">
                <a:solidFill>
                  <a:schemeClr val="bg1"/>
                </a:solidFill>
                <a:latin typeface="Roboto" pitchFamily="2" charset="0"/>
                <a:ea typeface="Roboto" pitchFamily="2" charset="0"/>
              </a:defRPr>
            </a:lvl1pPr>
          </a:lstStyle>
          <a:p>
            <a:fld id="{1404465B-FDA1-4F48-BD9E-2FD389302EF2}" type="slidenum">
              <a:rPr lang="en-US" smtClean="0"/>
              <a:pPr/>
              <a:t>‹#›</a:t>
            </a:fld>
            <a:endParaRPr lang="en-US" dirty="0"/>
          </a:p>
        </p:txBody>
      </p:sp>
      <p:sp>
        <p:nvSpPr>
          <p:cNvPr id="15" name="TextBox 14">
            <a:extLst>
              <a:ext uri="{FF2B5EF4-FFF2-40B4-BE49-F238E27FC236}">
                <a16:creationId xmlns:a16="http://schemas.microsoft.com/office/drawing/2014/main" id="{C4C39C60-B7D4-B18E-2ED7-31F140B41CCC}"/>
              </a:ext>
            </a:extLst>
          </p:cNvPr>
          <p:cNvSpPr txBox="1"/>
          <p:nvPr userDrawn="1"/>
        </p:nvSpPr>
        <p:spPr>
          <a:xfrm>
            <a:off x="7782560" y="6348324"/>
            <a:ext cx="2194560" cy="338554"/>
          </a:xfrm>
          <a:prstGeom prst="rect">
            <a:avLst/>
          </a:prstGeom>
          <a:noFill/>
        </p:spPr>
        <p:txBody>
          <a:bodyPr wrap="square" rtlCol="0">
            <a:spAutoFit/>
          </a:bodyPr>
          <a:lstStyle/>
          <a:p>
            <a:pPr algn="ctr"/>
            <a:r>
              <a:rPr lang="en-US" sz="1600" b="1" i="0" dirty="0">
                <a:solidFill>
                  <a:srgbClr val="11416C"/>
                </a:solidFill>
                <a:latin typeface="Roboto" pitchFamily="2" charset="0"/>
                <a:ea typeface="Roboto" pitchFamily="2" charset="0"/>
              </a:rPr>
              <a:t>wclc.iaslc.org</a:t>
            </a:r>
          </a:p>
        </p:txBody>
      </p:sp>
      <p:pic>
        <p:nvPicPr>
          <p:cNvPr id="6" name="Picture 5">
            <a:extLst>
              <a:ext uri="{FF2B5EF4-FFF2-40B4-BE49-F238E27FC236}">
                <a16:creationId xmlns:a16="http://schemas.microsoft.com/office/drawing/2014/main" id="{D2760AA7-807C-5870-CC92-7FDFE20EC16B}"/>
              </a:ext>
            </a:extLst>
          </p:cNvPr>
          <p:cNvPicPr>
            <a:picLocks noChangeAspect="1"/>
          </p:cNvPicPr>
          <p:nvPr userDrawn="1"/>
        </p:nvPicPr>
        <p:blipFill>
          <a:blip r:embed="rId9"/>
          <a:stretch>
            <a:fillRect/>
          </a:stretch>
        </p:blipFill>
        <p:spPr>
          <a:xfrm>
            <a:off x="0" y="0"/>
            <a:ext cx="12192000" cy="571500"/>
          </a:xfrm>
          <a:prstGeom prst="rect">
            <a:avLst/>
          </a:prstGeom>
        </p:spPr>
      </p:pic>
    </p:spTree>
    <p:extLst>
      <p:ext uri="{BB962C8B-B14F-4D97-AF65-F5344CB8AC3E}">
        <p14:creationId xmlns:p14="http://schemas.microsoft.com/office/powerpoint/2010/main" val="261487044"/>
      </p:ext>
    </p:extLst>
  </p:cSld>
  <p:clrMap bg1="lt1" tx1="dk1" bg2="lt2" tx2="dk2" accent1="accent1" accent2="accent2" accent3="accent3" accent4="accent4" accent5="accent5" accent6="accent6" hlink="hlink" folHlink="folHlink"/>
  <p:sldLayoutIdLst>
    <p:sldLayoutId id="2147483669" r:id="rId1"/>
    <p:sldLayoutId id="2147483672" r:id="rId2"/>
    <p:sldLayoutId id="2147483674" r:id="rId3"/>
    <p:sldLayoutId id="2147483675" r:id="rId4"/>
    <p:sldLayoutId id="2147483677" r:id="rId5"/>
  </p:sldLayoutIdLst>
  <p:txStyles>
    <p:titleStyle>
      <a:lvl1pPr algn="l" defTabSz="914400" rtl="0" eaLnBrk="1" latinLnBrk="0" hangingPunct="1">
        <a:lnSpc>
          <a:spcPct val="90000"/>
        </a:lnSpc>
        <a:spcBef>
          <a:spcPct val="0"/>
        </a:spcBef>
        <a:buNone/>
        <a:defRPr sz="4400" b="1" i="0" kern="1200">
          <a:solidFill>
            <a:schemeClr val="tx1"/>
          </a:solidFill>
          <a:latin typeface="Roboto" pitchFamily="2" charset="0"/>
          <a:ea typeface="Roboto" pitchFamily="2" charset="0"/>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Roboto Light" pitchFamily="2" charset="0"/>
          <a:ea typeface="Roboto Light" pitchFamily="2"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Roboto Light" pitchFamily="2" charset="0"/>
          <a:ea typeface="Roboto Light" pitchFamily="2"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Roboto Light" pitchFamily="2" charset="0"/>
          <a:ea typeface="Roboto Light" pitchFamily="2"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Roboto Light" pitchFamily="2" charset="0"/>
          <a:ea typeface="Roboto Light" pitchFamily="2"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Roboto Light" pitchFamily="2" charset="0"/>
          <a:ea typeface="Roboto Light"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16280B-6F88-0372-1314-FD6BAA3063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72110"/>
          </a:xfrm>
          <a:prstGeom prst="rect">
            <a:avLst/>
          </a:prstGeom>
        </p:spPr>
      </p:pic>
    </p:spTree>
    <p:extLst>
      <p:ext uri="{BB962C8B-B14F-4D97-AF65-F5344CB8AC3E}">
        <p14:creationId xmlns:p14="http://schemas.microsoft.com/office/powerpoint/2010/main" val="3769217769"/>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8.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6B86-D4A9-F446-70B9-1C0B7017B276}"/>
              </a:ext>
            </a:extLst>
          </p:cNvPr>
          <p:cNvSpPr>
            <a:spLocks noGrp="1"/>
          </p:cNvSpPr>
          <p:nvPr>
            <p:ph type="ctrTitle"/>
          </p:nvPr>
        </p:nvSpPr>
        <p:spPr/>
        <p:txBody>
          <a:bodyPr>
            <a:noAutofit/>
          </a:bodyPr>
          <a:lstStyle/>
          <a:p>
            <a:r>
              <a:rPr lang="en-GB" sz="3600" dirty="0">
                <a:solidFill>
                  <a:schemeClr val="bg2">
                    <a:lumMod val="10000"/>
                  </a:schemeClr>
                </a:solidFill>
                <a:latin typeface="+mn-lt"/>
              </a:rPr>
              <a:t>Patients’ Understanding of Follow-Up Post Curative Primary Lung Cancer Surgery</a:t>
            </a:r>
            <a:endParaRPr lang="en-US" sz="3600" dirty="0">
              <a:latin typeface="+mn-lt"/>
            </a:endParaRPr>
          </a:p>
        </p:txBody>
      </p:sp>
      <p:sp>
        <p:nvSpPr>
          <p:cNvPr id="3" name="Subtitle 2">
            <a:extLst>
              <a:ext uri="{FF2B5EF4-FFF2-40B4-BE49-F238E27FC236}">
                <a16:creationId xmlns:a16="http://schemas.microsoft.com/office/drawing/2014/main" id="{5C82E7E7-6984-834E-DD09-BE61EA1BBE15}"/>
              </a:ext>
            </a:extLst>
          </p:cNvPr>
          <p:cNvSpPr>
            <a:spLocks noGrp="1"/>
          </p:cNvSpPr>
          <p:nvPr>
            <p:ph type="subTitle" idx="1"/>
          </p:nvPr>
        </p:nvSpPr>
        <p:spPr/>
        <p:txBody>
          <a:bodyPr/>
          <a:lstStyle/>
          <a:p>
            <a:r>
              <a:rPr lang="en-GB" b="1" dirty="0">
                <a:solidFill>
                  <a:schemeClr val="bg2">
                    <a:lumMod val="10000"/>
                  </a:schemeClr>
                </a:solidFill>
                <a:latin typeface="+mn-lt"/>
              </a:rPr>
              <a:t>M. King,    E. Wassell,   </a:t>
            </a:r>
          </a:p>
          <a:p>
            <a:r>
              <a:rPr lang="en-GB" b="1" dirty="0">
                <a:solidFill>
                  <a:schemeClr val="bg2">
                    <a:lumMod val="10000"/>
                  </a:schemeClr>
                </a:solidFill>
                <a:latin typeface="+mn-lt"/>
              </a:rPr>
              <a:t>P. Barton,   J. McAdam</a:t>
            </a:r>
            <a:endParaRPr lang="en-US" dirty="0">
              <a:latin typeface="+mn-lt"/>
            </a:endParaRPr>
          </a:p>
        </p:txBody>
      </p:sp>
    </p:spTree>
    <p:extLst>
      <p:ext uri="{BB962C8B-B14F-4D97-AF65-F5344CB8AC3E}">
        <p14:creationId xmlns:p14="http://schemas.microsoft.com/office/powerpoint/2010/main" val="2891265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9511D-2225-C003-1CB8-06883D4BF851}"/>
              </a:ext>
            </a:extLst>
          </p:cNvPr>
          <p:cNvSpPr>
            <a:spLocks noGrp="1"/>
          </p:cNvSpPr>
          <p:nvPr>
            <p:ph type="ctrTitle"/>
          </p:nvPr>
        </p:nvSpPr>
        <p:spPr/>
        <p:txBody>
          <a:bodyPr>
            <a:normAutofit/>
          </a:bodyPr>
          <a:lstStyle/>
          <a:p>
            <a:pPr algn="ctr"/>
            <a:r>
              <a:rPr lang="en-GB" dirty="0">
                <a:solidFill>
                  <a:schemeClr val="bg2">
                    <a:lumMod val="10000"/>
                  </a:schemeClr>
                </a:solidFill>
                <a:latin typeface="+mn-lt"/>
              </a:rPr>
              <a:t>Introduction</a:t>
            </a:r>
            <a:endParaRPr lang="en-US" dirty="0">
              <a:latin typeface="+mn-lt"/>
            </a:endParaRPr>
          </a:p>
        </p:txBody>
      </p:sp>
      <p:sp>
        <p:nvSpPr>
          <p:cNvPr id="3" name="Subtitle 2">
            <a:extLst>
              <a:ext uri="{FF2B5EF4-FFF2-40B4-BE49-F238E27FC236}">
                <a16:creationId xmlns:a16="http://schemas.microsoft.com/office/drawing/2014/main" id="{7CF0CD3A-C96D-5890-D58B-CADC15C064A4}"/>
              </a:ext>
            </a:extLst>
          </p:cNvPr>
          <p:cNvSpPr>
            <a:spLocks noGrp="1"/>
          </p:cNvSpPr>
          <p:nvPr>
            <p:ph type="subTitle" idx="1"/>
          </p:nvPr>
        </p:nvSpPr>
        <p:spPr/>
        <p:txBody>
          <a:bodyPr/>
          <a:lstStyle/>
          <a:p>
            <a:r>
              <a:rPr lang="en-GB" b="1" dirty="0">
                <a:solidFill>
                  <a:schemeClr val="bg2">
                    <a:lumMod val="10000"/>
                  </a:schemeClr>
                </a:solidFill>
              </a:rPr>
              <a:t>Although surgical treatment for primary non-small call lung cancer offers the best chance of cure, there are many cases (30% to 55%) that develop recurrence and dies of their disease (Uramoto and Tanaka 2014).</a:t>
            </a:r>
          </a:p>
          <a:p>
            <a:r>
              <a:rPr lang="en-GB" b="1" dirty="0">
                <a:solidFill>
                  <a:schemeClr val="bg2">
                    <a:lumMod val="10000"/>
                  </a:schemeClr>
                </a:solidFill>
              </a:rPr>
              <a:t>The recurrence free period appears on average to be 15.7 to 21 months (Sasaki et al 2014). </a:t>
            </a:r>
          </a:p>
          <a:p>
            <a:r>
              <a:rPr lang="en-GB" b="1" dirty="0">
                <a:solidFill>
                  <a:schemeClr val="bg2">
                    <a:lumMod val="10000"/>
                  </a:schemeClr>
                </a:solidFill>
              </a:rPr>
              <a:t>Follow-up after lung cancer surgery is therefore essential for;</a:t>
            </a:r>
          </a:p>
          <a:p>
            <a:pPr marL="571500" indent="-571500">
              <a:buFont typeface="Wingdings" panose="05000000000000000000" pitchFamily="2" charset="2"/>
              <a:buChar char="§"/>
            </a:pPr>
            <a:r>
              <a:rPr lang="en-GB" b="1" dirty="0">
                <a:solidFill>
                  <a:schemeClr val="bg2">
                    <a:lumMod val="10000"/>
                  </a:schemeClr>
                </a:solidFill>
              </a:rPr>
              <a:t>Early detection of recurrence to benefit survival.</a:t>
            </a:r>
          </a:p>
          <a:p>
            <a:pPr marL="571500" indent="-571500">
              <a:buFont typeface="Wingdings" panose="05000000000000000000" pitchFamily="2" charset="2"/>
              <a:buChar char="§"/>
            </a:pPr>
            <a:r>
              <a:rPr lang="en-GB" b="1" dirty="0">
                <a:solidFill>
                  <a:schemeClr val="bg2">
                    <a:lumMod val="10000"/>
                  </a:schemeClr>
                </a:solidFill>
              </a:rPr>
              <a:t>Identification of any new problems and symptom management.</a:t>
            </a:r>
          </a:p>
          <a:p>
            <a:pPr marL="571500" indent="-571500">
              <a:buFont typeface="Wingdings" panose="05000000000000000000" pitchFamily="2" charset="2"/>
              <a:buChar char="§"/>
            </a:pPr>
            <a:r>
              <a:rPr lang="en-GB" b="1" dirty="0">
                <a:solidFill>
                  <a:schemeClr val="bg2">
                    <a:lumMod val="10000"/>
                  </a:schemeClr>
                </a:solidFill>
              </a:rPr>
              <a:t>Provision of information and psychological support.</a:t>
            </a:r>
          </a:p>
          <a:p>
            <a:r>
              <a:rPr lang="en-GB" b="1" dirty="0">
                <a:solidFill>
                  <a:schemeClr val="bg2">
                    <a:lumMod val="10000"/>
                  </a:schemeClr>
                </a:solidFill>
              </a:rPr>
              <a:t>How this information is discussed with patients  and how they are supported following surgery is therefore of clinical importance.</a:t>
            </a:r>
            <a:endParaRPr lang="en-GB" sz="1600" b="1" dirty="0">
              <a:solidFill>
                <a:schemeClr val="bg2">
                  <a:lumMod val="10000"/>
                </a:schemeClr>
              </a:solidFill>
            </a:endParaRPr>
          </a:p>
          <a:p>
            <a:endParaRPr lang="en-US" dirty="0"/>
          </a:p>
        </p:txBody>
      </p:sp>
      <p:pic>
        <p:nvPicPr>
          <p:cNvPr id="4" name="Picture 3">
            <a:extLst>
              <a:ext uri="{FF2B5EF4-FFF2-40B4-BE49-F238E27FC236}">
                <a16:creationId xmlns:a16="http://schemas.microsoft.com/office/drawing/2014/main" id="{6EE091A5-C82B-7034-BC25-B38778220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08" y="704776"/>
            <a:ext cx="2721258" cy="1187126"/>
          </a:xfrm>
          <a:prstGeom prst="rect">
            <a:avLst/>
          </a:prstGeom>
          <a:noFill/>
          <a:ln>
            <a:noFill/>
          </a:ln>
          <a:effectLst/>
          <a:extLst>
            <a:ext uri="{909E8E84-426E-40DD-AFC4-6F175D3DCCD1}">
              <a14:hiddenFill xmlns:a14="http://schemas.microsoft.com/office/drawing/2010/main">
                <a:solidFill>
                  <a:srgbClr val="00808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71145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9873-E05E-26D5-36DA-773C58E0A0F0}"/>
              </a:ext>
            </a:extLst>
          </p:cNvPr>
          <p:cNvSpPr>
            <a:spLocks noGrp="1"/>
          </p:cNvSpPr>
          <p:nvPr>
            <p:ph type="title"/>
          </p:nvPr>
        </p:nvSpPr>
        <p:spPr/>
        <p:txBody>
          <a:bodyPr/>
          <a:lstStyle/>
          <a:p>
            <a:pPr algn="ctr"/>
            <a:r>
              <a:rPr lang="en-GB" dirty="0">
                <a:solidFill>
                  <a:schemeClr val="bg2">
                    <a:lumMod val="10000"/>
                  </a:schemeClr>
                </a:solidFill>
                <a:latin typeface="+mn-lt"/>
              </a:rPr>
              <a:t>Aim &amp; Method</a:t>
            </a:r>
            <a:endParaRPr lang="en-GB" dirty="0">
              <a:latin typeface="+mn-lt"/>
            </a:endParaRPr>
          </a:p>
        </p:txBody>
      </p:sp>
      <p:sp>
        <p:nvSpPr>
          <p:cNvPr id="3" name="Content Placeholder 2">
            <a:extLst>
              <a:ext uri="{FF2B5EF4-FFF2-40B4-BE49-F238E27FC236}">
                <a16:creationId xmlns:a16="http://schemas.microsoft.com/office/drawing/2014/main" id="{EB684032-E62C-F53C-AEE1-CE31494DDD60}"/>
              </a:ext>
            </a:extLst>
          </p:cNvPr>
          <p:cNvSpPr>
            <a:spLocks noGrp="1"/>
          </p:cNvSpPr>
          <p:nvPr>
            <p:ph sz="half" idx="1"/>
          </p:nvPr>
        </p:nvSpPr>
        <p:spPr/>
        <p:txBody>
          <a:bodyPr/>
          <a:lstStyle/>
          <a:p>
            <a:endParaRPr lang="en-GB" sz="2000" b="1" dirty="0">
              <a:solidFill>
                <a:schemeClr val="bg2">
                  <a:lumMod val="10000"/>
                </a:schemeClr>
              </a:solidFill>
              <a:latin typeface="+mn-lt"/>
            </a:endParaRPr>
          </a:p>
          <a:p>
            <a:endParaRPr lang="en-GB" sz="2000" b="1" dirty="0">
              <a:solidFill>
                <a:schemeClr val="bg2">
                  <a:lumMod val="10000"/>
                </a:schemeClr>
              </a:solidFill>
              <a:latin typeface="+mn-lt"/>
            </a:endParaRPr>
          </a:p>
          <a:p>
            <a:endParaRPr lang="en-GB" sz="2000" b="1" dirty="0">
              <a:solidFill>
                <a:schemeClr val="bg2">
                  <a:lumMod val="10000"/>
                </a:schemeClr>
              </a:solidFill>
              <a:latin typeface="+mn-lt"/>
            </a:endParaRPr>
          </a:p>
          <a:p>
            <a:r>
              <a:rPr lang="en-GB" sz="2000" b="1" dirty="0">
                <a:solidFill>
                  <a:schemeClr val="bg2">
                    <a:lumMod val="10000"/>
                  </a:schemeClr>
                </a:solidFill>
                <a:latin typeface="+mn-lt"/>
              </a:rPr>
              <a:t>The Thoracic Surgery Group (TSG), a subgroup of the  Lung Cancer Nursing UK conducted a multicentre survey  to gain insight into patients' understanding of follow-up post curative primary lung cancer surgery.</a:t>
            </a:r>
            <a:endParaRPr lang="en-GB" sz="2000" b="1" dirty="0">
              <a:highlight>
                <a:srgbClr val="FFFFFF"/>
              </a:highlight>
              <a:latin typeface="+mn-lt"/>
            </a:endParaRPr>
          </a:p>
          <a:p>
            <a:endParaRPr lang="en-GB" dirty="0"/>
          </a:p>
        </p:txBody>
      </p:sp>
      <p:sp>
        <p:nvSpPr>
          <p:cNvPr id="4" name="Content Placeholder 3">
            <a:extLst>
              <a:ext uri="{FF2B5EF4-FFF2-40B4-BE49-F238E27FC236}">
                <a16:creationId xmlns:a16="http://schemas.microsoft.com/office/drawing/2014/main" id="{D955032D-1897-DB9C-1242-CBECF75B6C81}"/>
              </a:ext>
            </a:extLst>
          </p:cNvPr>
          <p:cNvSpPr>
            <a:spLocks noGrp="1"/>
          </p:cNvSpPr>
          <p:nvPr>
            <p:ph sz="half" idx="2"/>
          </p:nvPr>
        </p:nvSpPr>
        <p:spPr>
          <a:xfrm>
            <a:off x="5852160" y="1747520"/>
            <a:ext cx="5501640" cy="4582942"/>
          </a:xfrm>
        </p:spPr>
        <p:txBody>
          <a:bodyPr/>
          <a:lstStyle/>
          <a:p>
            <a:r>
              <a:rPr lang="en-GB" sz="1400" b="1" dirty="0">
                <a:solidFill>
                  <a:srgbClr val="FF0000"/>
                </a:solidFill>
                <a:latin typeface="+mn-lt"/>
              </a:rPr>
              <a:t>Design</a:t>
            </a:r>
          </a:p>
          <a:p>
            <a:r>
              <a:rPr lang="en-GB" sz="1400" b="1" dirty="0">
                <a:solidFill>
                  <a:srgbClr val="0C0C16"/>
                </a:solidFill>
                <a:latin typeface="+mn-lt"/>
              </a:rPr>
              <a:t>Between 01/08/2023 to 31/08/2023 every curative intent surgical patient was given a questionnaire to complete while attending follow-up clinic.</a:t>
            </a:r>
          </a:p>
          <a:p>
            <a:r>
              <a:rPr lang="en-GB" sz="1400" b="1" dirty="0">
                <a:solidFill>
                  <a:srgbClr val="FF0000"/>
                </a:solidFill>
                <a:latin typeface="+mn-lt"/>
              </a:rPr>
              <a:t>Setting</a:t>
            </a:r>
          </a:p>
          <a:p>
            <a:r>
              <a:rPr lang="en-GB" sz="1400" b="1" dirty="0">
                <a:solidFill>
                  <a:schemeClr val="bg2">
                    <a:lumMod val="10000"/>
                  </a:schemeClr>
                </a:solidFill>
                <a:latin typeface="+mn-lt"/>
              </a:rPr>
              <a:t>Three UK Thoracic outpatient centres.</a:t>
            </a:r>
          </a:p>
          <a:p>
            <a:r>
              <a:rPr lang="en-GB" sz="1400" b="1" dirty="0">
                <a:solidFill>
                  <a:srgbClr val="FF0000"/>
                </a:solidFill>
                <a:latin typeface="+mn-lt"/>
              </a:rPr>
              <a:t>Sample</a:t>
            </a:r>
          </a:p>
          <a:p>
            <a:r>
              <a:rPr lang="en-GB" sz="1400" b="1" dirty="0">
                <a:solidFill>
                  <a:schemeClr val="bg2">
                    <a:lumMod val="10000"/>
                  </a:schemeClr>
                </a:solidFill>
                <a:latin typeface="+mn-lt"/>
              </a:rPr>
              <a:t>Patients undergoing follow-up post curative primary lung cancer surgery (excluding carcinoids, recurrence).</a:t>
            </a:r>
          </a:p>
          <a:p>
            <a:r>
              <a:rPr lang="en-GB" sz="1400" b="1" dirty="0">
                <a:solidFill>
                  <a:srgbClr val="FF0000"/>
                </a:solidFill>
                <a:latin typeface="+mn-lt"/>
              </a:rPr>
              <a:t>Data Collection</a:t>
            </a:r>
          </a:p>
          <a:p>
            <a:r>
              <a:rPr lang="en-GB" sz="1400" b="1" dirty="0">
                <a:solidFill>
                  <a:schemeClr val="bg2">
                    <a:lumMod val="10000"/>
                  </a:schemeClr>
                </a:solidFill>
                <a:highlight>
                  <a:srgbClr val="FFFFFF"/>
                </a:highlight>
                <a:latin typeface="+mn-lt"/>
              </a:rPr>
              <a:t>155 </a:t>
            </a:r>
            <a:r>
              <a:rPr lang="en-GB" sz="1400" b="1" dirty="0">
                <a:solidFill>
                  <a:schemeClr val="bg2">
                    <a:lumMod val="10000"/>
                  </a:schemeClr>
                </a:solidFill>
                <a:latin typeface="+mn-lt"/>
              </a:rPr>
              <a:t>questionnaires were distributed </a:t>
            </a:r>
            <a:r>
              <a:rPr lang="en-GB" sz="1400" b="1" dirty="0">
                <a:solidFill>
                  <a:schemeClr val="bg2">
                    <a:lumMod val="10000"/>
                  </a:schemeClr>
                </a:solidFill>
                <a:highlight>
                  <a:srgbClr val="FFFFFF"/>
                </a:highlight>
                <a:latin typeface="+mn-lt"/>
              </a:rPr>
              <a:t>148 </a:t>
            </a:r>
            <a:r>
              <a:rPr lang="en-GB" sz="1400" b="1" dirty="0">
                <a:solidFill>
                  <a:schemeClr val="bg2">
                    <a:lumMod val="10000"/>
                  </a:schemeClr>
                </a:solidFill>
                <a:latin typeface="+mn-lt"/>
              </a:rPr>
              <a:t>returned.  Information collected on demographics, smoking status, operation performed, follow-up period and exploration of understanding of follow-up.</a:t>
            </a:r>
          </a:p>
          <a:p>
            <a:r>
              <a:rPr lang="en-GB" sz="1400" b="1" dirty="0">
                <a:solidFill>
                  <a:srgbClr val="FF0000"/>
                </a:solidFill>
                <a:latin typeface="+mn-lt"/>
              </a:rPr>
              <a:t>Data analysis</a:t>
            </a:r>
          </a:p>
          <a:p>
            <a:pPr fontAlgn="base"/>
            <a:r>
              <a:rPr lang="en-GB" sz="1400" b="1" dirty="0">
                <a:solidFill>
                  <a:schemeClr val="bg2">
                    <a:lumMod val="10000"/>
                  </a:schemeClr>
                </a:solidFill>
                <a:latin typeface="+mn-lt"/>
              </a:rPr>
              <a:t>Completed questionnaires were collated, compared and interpreted by the authors.</a:t>
            </a:r>
            <a:r>
              <a:rPr lang="en-GB" sz="1400" dirty="0">
                <a:latin typeface="+mn-lt"/>
                <a:ea typeface="MS Mincho" panose="02020609040205080304" pitchFamily="49" charset="-128"/>
                <a:cs typeface="Times New Roman" panose="02020603050405020304" pitchFamily="18" charset="0"/>
              </a:rPr>
              <a:t> </a:t>
            </a:r>
            <a:endParaRPr lang="en-GB" sz="1400" dirty="0">
              <a:solidFill>
                <a:schemeClr val="bg2">
                  <a:lumMod val="10000"/>
                </a:schemeClr>
              </a:solidFill>
              <a:latin typeface="+mn-lt"/>
            </a:endParaRPr>
          </a:p>
          <a:p>
            <a:endParaRPr lang="en-GB" dirty="0"/>
          </a:p>
        </p:txBody>
      </p:sp>
      <p:pic>
        <p:nvPicPr>
          <p:cNvPr id="5" name="Picture 4">
            <a:extLst>
              <a:ext uri="{FF2B5EF4-FFF2-40B4-BE49-F238E27FC236}">
                <a16:creationId xmlns:a16="http://schemas.microsoft.com/office/drawing/2014/main" id="{6EE091A5-C82B-7034-BC25-B38778220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83" y="638499"/>
            <a:ext cx="2579830" cy="1125429"/>
          </a:xfrm>
          <a:prstGeom prst="rect">
            <a:avLst/>
          </a:prstGeom>
          <a:noFill/>
          <a:ln>
            <a:noFill/>
          </a:ln>
          <a:effectLst/>
          <a:extLst>
            <a:ext uri="{909E8E84-426E-40DD-AFC4-6F175D3DCCD1}">
              <a14:hiddenFill xmlns:a14="http://schemas.microsoft.com/office/drawing/2010/main">
                <a:solidFill>
                  <a:srgbClr val="00808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80005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35B69-B8B1-8A6A-D2A6-97426B3C9CAA}"/>
              </a:ext>
            </a:extLst>
          </p:cNvPr>
          <p:cNvSpPr>
            <a:spLocks noGrp="1"/>
          </p:cNvSpPr>
          <p:nvPr>
            <p:ph type="title"/>
          </p:nvPr>
        </p:nvSpPr>
        <p:spPr>
          <a:xfrm>
            <a:off x="838200" y="675762"/>
            <a:ext cx="10515600" cy="660670"/>
          </a:xfrm>
        </p:spPr>
        <p:txBody>
          <a:bodyPr/>
          <a:lstStyle/>
          <a:p>
            <a:pPr algn="ctr"/>
            <a:r>
              <a:rPr lang="en-GB" dirty="0">
                <a:latin typeface="+mn-lt"/>
              </a:rPr>
              <a:t>Results</a:t>
            </a:r>
          </a:p>
        </p:txBody>
      </p:sp>
      <p:pic>
        <p:nvPicPr>
          <p:cNvPr id="6" name="Content Placeholder 5" descr="A table with numbers and text&#10;&#10;AI-generated content may be incorrect.">
            <a:extLst>
              <a:ext uri="{FF2B5EF4-FFF2-40B4-BE49-F238E27FC236}">
                <a16:creationId xmlns:a16="http://schemas.microsoft.com/office/drawing/2014/main" id="{B8D37FF9-237B-5CEA-C915-B088D637EFA7}"/>
              </a:ext>
            </a:extLst>
          </p:cNvPr>
          <p:cNvPicPr>
            <a:picLocks noGrp="1" noChangeAspect="1"/>
          </p:cNvPicPr>
          <p:nvPr>
            <p:ph sz="half" idx="1"/>
          </p:nvPr>
        </p:nvPicPr>
        <p:blipFill>
          <a:blip r:embed="rId2"/>
          <a:stretch>
            <a:fillRect/>
          </a:stretch>
        </p:blipFill>
        <p:spPr>
          <a:xfrm>
            <a:off x="590843" y="1336431"/>
            <a:ext cx="4037428" cy="4840531"/>
          </a:xfrm>
        </p:spPr>
      </p:pic>
      <p:sp>
        <p:nvSpPr>
          <p:cNvPr id="4" name="Content Placeholder 3">
            <a:extLst>
              <a:ext uri="{FF2B5EF4-FFF2-40B4-BE49-F238E27FC236}">
                <a16:creationId xmlns:a16="http://schemas.microsoft.com/office/drawing/2014/main" id="{96D5DB52-C9DF-A63A-CFBF-0DB036379942}"/>
              </a:ext>
            </a:extLst>
          </p:cNvPr>
          <p:cNvSpPr>
            <a:spLocks noGrp="1"/>
          </p:cNvSpPr>
          <p:nvPr>
            <p:ph sz="half" idx="2"/>
          </p:nvPr>
        </p:nvSpPr>
        <p:spPr>
          <a:xfrm flipV="1">
            <a:off x="4875627" y="1290713"/>
            <a:ext cx="6725529" cy="45719"/>
          </a:xfrm>
        </p:spPr>
        <p:txBody>
          <a:bodyPr/>
          <a:lstStyle/>
          <a:p>
            <a:r>
              <a:rPr lang="en-GB" dirty="0"/>
              <a:t> </a:t>
            </a:r>
          </a:p>
        </p:txBody>
      </p:sp>
      <p:pic>
        <p:nvPicPr>
          <p:cNvPr id="13" name="Picture 12">
            <a:extLst>
              <a:ext uri="{FF2B5EF4-FFF2-40B4-BE49-F238E27FC236}">
                <a16:creationId xmlns:a16="http://schemas.microsoft.com/office/drawing/2014/main" id="{D7D86924-7295-227C-3CDA-D6D130E895EA}"/>
              </a:ext>
            </a:extLst>
          </p:cNvPr>
          <p:cNvPicPr>
            <a:picLocks noChangeAspect="1"/>
          </p:cNvPicPr>
          <p:nvPr/>
        </p:nvPicPr>
        <p:blipFill>
          <a:blip r:embed="rId3"/>
          <a:stretch>
            <a:fillRect/>
          </a:stretch>
        </p:blipFill>
        <p:spPr>
          <a:xfrm>
            <a:off x="5472332" y="1270159"/>
            <a:ext cx="4634133" cy="398964"/>
          </a:xfrm>
          <a:prstGeom prst="rect">
            <a:avLst/>
          </a:prstGeom>
        </p:spPr>
      </p:pic>
      <p:pic>
        <p:nvPicPr>
          <p:cNvPr id="15" name="Picture 14">
            <a:extLst>
              <a:ext uri="{FF2B5EF4-FFF2-40B4-BE49-F238E27FC236}">
                <a16:creationId xmlns:a16="http://schemas.microsoft.com/office/drawing/2014/main" id="{9711D45D-C4B5-DE48-34AB-5849CE0D6D5A}"/>
              </a:ext>
            </a:extLst>
          </p:cNvPr>
          <p:cNvPicPr>
            <a:picLocks noChangeAspect="1"/>
          </p:cNvPicPr>
          <p:nvPr/>
        </p:nvPicPr>
        <p:blipFill>
          <a:blip r:embed="rId4"/>
          <a:stretch>
            <a:fillRect/>
          </a:stretch>
        </p:blipFill>
        <p:spPr>
          <a:xfrm>
            <a:off x="5472332" y="1669123"/>
            <a:ext cx="4634133" cy="440023"/>
          </a:xfrm>
          <a:prstGeom prst="rect">
            <a:avLst/>
          </a:prstGeom>
        </p:spPr>
      </p:pic>
      <p:pic>
        <p:nvPicPr>
          <p:cNvPr id="17" name="Picture 16">
            <a:extLst>
              <a:ext uri="{FF2B5EF4-FFF2-40B4-BE49-F238E27FC236}">
                <a16:creationId xmlns:a16="http://schemas.microsoft.com/office/drawing/2014/main" id="{8FB9BB8F-B462-9D46-510F-B4492A62F575}"/>
              </a:ext>
            </a:extLst>
          </p:cNvPr>
          <p:cNvPicPr>
            <a:picLocks noChangeAspect="1"/>
          </p:cNvPicPr>
          <p:nvPr/>
        </p:nvPicPr>
        <p:blipFill>
          <a:blip r:embed="rId5"/>
          <a:stretch>
            <a:fillRect/>
          </a:stretch>
        </p:blipFill>
        <p:spPr>
          <a:xfrm>
            <a:off x="5472332" y="2098182"/>
            <a:ext cx="4634133" cy="470997"/>
          </a:xfrm>
          <a:prstGeom prst="rect">
            <a:avLst/>
          </a:prstGeom>
        </p:spPr>
      </p:pic>
      <p:pic>
        <p:nvPicPr>
          <p:cNvPr id="19" name="Picture 18">
            <a:extLst>
              <a:ext uri="{FF2B5EF4-FFF2-40B4-BE49-F238E27FC236}">
                <a16:creationId xmlns:a16="http://schemas.microsoft.com/office/drawing/2014/main" id="{CEE4FFF7-F78F-C917-7D05-308DFD1CBADF}"/>
              </a:ext>
            </a:extLst>
          </p:cNvPr>
          <p:cNvPicPr>
            <a:picLocks noChangeAspect="1"/>
          </p:cNvPicPr>
          <p:nvPr/>
        </p:nvPicPr>
        <p:blipFill>
          <a:blip r:embed="rId6"/>
          <a:stretch>
            <a:fillRect/>
          </a:stretch>
        </p:blipFill>
        <p:spPr>
          <a:xfrm>
            <a:off x="5472331" y="2561677"/>
            <a:ext cx="4634134" cy="483812"/>
          </a:xfrm>
          <a:prstGeom prst="rect">
            <a:avLst/>
          </a:prstGeom>
        </p:spPr>
      </p:pic>
      <p:pic>
        <p:nvPicPr>
          <p:cNvPr id="21" name="Picture 20">
            <a:extLst>
              <a:ext uri="{FF2B5EF4-FFF2-40B4-BE49-F238E27FC236}">
                <a16:creationId xmlns:a16="http://schemas.microsoft.com/office/drawing/2014/main" id="{E23A7C69-9C56-316F-8A01-9E8416D6B126}"/>
              </a:ext>
            </a:extLst>
          </p:cNvPr>
          <p:cNvPicPr>
            <a:picLocks noChangeAspect="1"/>
          </p:cNvPicPr>
          <p:nvPr/>
        </p:nvPicPr>
        <p:blipFill>
          <a:blip r:embed="rId7"/>
          <a:stretch>
            <a:fillRect/>
          </a:stretch>
        </p:blipFill>
        <p:spPr>
          <a:xfrm>
            <a:off x="5472331" y="3036324"/>
            <a:ext cx="4634134" cy="490221"/>
          </a:xfrm>
          <a:prstGeom prst="rect">
            <a:avLst/>
          </a:prstGeom>
        </p:spPr>
      </p:pic>
      <p:pic>
        <p:nvPicPr>
          <p:cNvPr id="23" name="Picture 22">
            <a:extLst>
              <a:ext uri="{FF2B5EF4-FFF2-40B4-BE49-F238E27FC236}">
                <a16:creationId xmlns:a16="http://schemas.microsoft.com/office/drawing/2014/main" id="{5AF5DA9B-CE11-B081-E57B-BCBB99849C42}"/>
              </a:ext>
            </a:extLst>
          </p:cNvPr>
          <p:cNvPicPr>
            <a:picLocks noChangeAspect="1"/>
          </p:cNvPicPr>
          <p:nvPr/>
        </p:nvPicPr>
        <p:blipFill>
          <a:blip r:embed="rId8"/>
          <a:stretch>
            <a:fillRect/>
          </a:stretch>
        </p:blipFill>
        <p:spPr>
          <a:xfrm>
            <a:off x="5472331" y="3511051"/>
            <a:ext cx="4634134" cy="491289"/>
          </a:xfrm>
          <a:prstGeom prst="rect">
            <a:avLst/>
          </a:prstGeom>
        </p:spPr>
      </p:pic>
      <p:pic>
        <p:nvPicPr>
          <p:cNvPr id="25" name="Picture 24">
            <a:extLst>
              <a:ext uri="{FF2B5EF4-FFF2-40B4-BE49-F238E27FC236}">
                <a16:creationId xmlns:a16="http://schemas.microsoft.com/office/drawing/2014/main" id="{3015640E-82BB-C6C0-D753-BDC4C90DDFA8}"/>
              </a:ext>
            </a:extLst>
          </p:cNvPr>
          <p:cNvPicPr>
            <a:picLocks noChangeAspect="1"/>
          </p:cNvPicPr>
          <p:nvPr/>
        </p:nvPicPr>
        <p:blipFill>
          <a:blip r:embed="rId9"/>
          <a:stretch>
            <a:fillRect/>
          </a:stretch>
        </p:blipFill>
        <p:spPr>
          <a:xfrm>
            <a:off x="5472332" y="3985356"/>
            <a:ext cx="4634133" cy="501005"/>
          </a:xfrm>
          <a:prstGeom prst="rect">
            <a:avLst/>
          </a:prstGeom>
        </p:spPr>
      </p:pic>
      <p:pic>
        <p:nvPicPr>
          <p:cNvPr id="27" name="Picture 26">
            <a:extLst>
              <a:ext uri="{FF2B5EF4-FFF2-40B4-BE49-F238E27FC236}">
                <a16:creationId xmlns:a16="http://schemas.microsoft.com/office/drawing/2014/main" id="{880637D8-BF32-8208-AAA5-CE13810E8454}"/>
              </a:ext>
            </a:extLst>
          </p:cNvPr>
          <p:cNvPicPr>
            <a:picLocks noChangeAspect="1"/>
          </p:cNvPicPr>
          <p:nvPr/>
        </p:nvPicPr>
        <p:blipFill>
          <a:blip r:embed="rId10"/>
          <a:stretch>
            <a:fillRect/>
          </a:stretch>
        </p:blipFill>
        <p:spPr>
          <a:xfrm>
            <a:off x="5472330" y="4467902"/>
            <a:ext cx="4634135" cy="484881"/>
          </a:xfrm>
          <a:prstGeom prst="rect">
            <a:avLst/>
          </a:prstGeom>
        </p:spPr>
      </p:pic>
      <p:pic>
        <p:nvPicPr>
          <p:cNvPr id="29" name="Picture 28">
            <a:extLst>
              <a:ext uri="{FF2B5EF4-FFF2-40B4-BE49-F238E27FC236}">
                <a16:creationId xmlns:a16="http://schemas.microsoft.com/office/drawing/2014/main" id="{6E1D069A-85FA-D6B0-1069-45EE2FBF147E}"/>
              </a:ext>
            </a:extLst>
          </p:cNvPr>
          <p:cNvPicPr>
            <a:picLocks noChangeAspect="1"/>
          </p:cNvPicPr>
          <p:nvPr/>
        </p:nvPicPr>
        <p:blipFill>
          <a:blip r:embed="rId11"/>
          <a:stretch>
            <a:fillRect/>
          </a:stretch>
        </p:blipFill>
        <p:spPr>
          <a:xfrm>
            <a:off x="5472330" y="4934532"/>
            <a:ext cx="4634135" cy="490221"/>
          </a:xfrm>
          <a:prstGeom prst="rect">
            <a:avLst/>
          </a:prstGeom>
        </p:spPr>
      </p:pic>
      <p:pic>
        <p:nvPicPr>
          <p:cNvPr id="31" name="Picture 30">
            <a:extLst>
              <a:ext uri="{FF2B5EF4-FFF2-40B4-BE49-F238E27FC236}">
                <a16:creationId xmlns:a16="http://schemas.microsoft.com/office/drawing/2014/main" id="{C2D6B1A1-830D-D29F-60A0-773CE1EA9CBA}"/>
              </a:ext>
            </a:extLst>
          </p:cNvPr>
          <p:cNvPicPr>
            <a:picLocks noChangeAspect="1"/>
          </p:cNvPicPr>
          <p:nvPr/>
        </p:nvPicPr>
        <p:blipFill>
          <a:blip r:embed="rId12"/>
          <a:stretch>
            <a:fillRect/>
          </a:stretch>
        </p:blipFill>
        <p:spPr>
          <a:xfrm>
            <a:off x="5472330" y="5400954"/>
            <a:ext cx="4634136" cy="475159"/>
          </a:xfrm>
          <a:prstGeom prst="rect">
            <a:avLst/>
          </a:prstGeom>
        </p:spPr>
      </p:pic>
      <p:pic>
        <p:nvPicPr>
          <p:cNvPr id="33" name="Picture 32">
            <a:extLst>
              <a:ext uri="{FF2B5EF4-FFF2-40B4-BE49-F238E27FC236}">
                <a16:creationId xmlns:a16="http://schemas.microsoft.com/office/drawing/2014/main" id="{F3370115-9DBB-4A3B-5CD9-8700EBD46B7B}"/>
              </a:ext>
            </a:extLst>
          </p:cNvPr>
          <p:cNvPicPr>
            <a:picLocks noChangeAspect="1"/>
          </p:cNvPicPr>
          <p:nvPr/>
        </p:nvPicPr>
        <p:blipFill>
          <a:blip r:embed="rId13"/>
          <a:stretch>
            <a:fillRect/>
          </a:stretch>
        </p:blipFill>
        <p:spPr>
          <a:xfrm>
            <a:off x="5472329" y="5849639"/>
            <a:ext cx="4634136" cy="456044"/>
          </a:xfrm>
          <a:prstGeom prst="rect">
            <a:avLst/>
          </a:prstGeom>
        </p:spPr>
      </p:pic>
      <p:sp>
        <p:nvSpPr>
          <p:cNvPr id="5" name="Oval 4">
            <a:extLst>
              <a:ext uri="{FF2B5EF4-FFF2-40B4-BE49-F238E27FC236}">
                <a16:creationId xmlns:a16="http://schemas.microsoft.com/office/drawing/2014/main" id="{4B800F96-8153-E631-E5C7-4BEB0CA12BE2}"/>
              </a:ext>
            </a:extLst>
          </p:cNvPr>
          <p:cNvSpPr/>
          <p:nvPr/>
        </p:nvSpPr>
        <p:spPr>
          <a:xfrm>
            <a:off x="4694482" y="1277981"/>
            <a:ext cx="764741" cy="398964"/>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C0C16"/>
                </a:solidFill>
              </a:rPr>
              <a:t>96%</a:t>
            </a:r>
          </a:p>
        </p:txBody>
      </p:sp>
      <p:sp>
        <p:nvSpPr>
          <p:cNvPr id="8" name="Oval 7">
            <a:extLst>
              <a:ext uri="{FF2B5EF4-FFF2-40B4-BE49-F238E27FC236}">
                <a16:creationId xmlns:a16="http://schemas.microsoft.com/office/drawing/2014/main" id="{7423094B-A153-2F27-F0C3-1EBBE4109B2A}"/>
              </a:ext>
            </a:extLst>
          </p:cNvPr>
          <p:cNvSpPr/>
          <p:nvPr/>
        </p:nvSpPr>
        <p:spPr>
          <a:xfrm>
            <a:off x="4694482" y="1710181"/>
            <a:ext cx="764742" cy="39896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C0C16"/>
                </a:solidFill>
              </a:rPr>
              <a:t>97%</a:t>
            </a:r>
          </a:p>
        </p:txBody>
      </p:sp>
      <p:sp>
        <p:nvSpPr>
          <p:cNvPr id="10" name="Oval 9">
            <a:extLst>
              <a:ext uri="{FF2B5EF4-FFF2-40B4-BE49-F238E27FC236}">
                <a16:creationId xmlns:a16="http://schemas.microsoft.com/office/drawing/2014/main" id="{3370997F-83D0-E866-4A42-68917E07493F}"/>
              </a:ext>
            </a:extLst>
          </p:cNvPr>
          <p:cNvSpPr/>
          <p:nvPr/>
        </p:nvSpPr>
        <p:spPr>
          <a:xfrm>
            <a:off x="4694482" y="2153664"/>
            <a:ext cx="764741" cy="415515"/>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C0C16"/>
                </a:solidFill>
              </a:rPr>
              <a:t>72%</a:t>
            </a:r>
          </a:p>
        </p:txBody>
      </p:sp>
      <p:sp>
        <p:nvSpPr>
          <p:cNvPr id="11" name="Oval 10">
            <a:extLst>
              <a:ext uri="{FF2B5EF4-FFF2-40B4-BE49-F238E27FC236}">
                <a16:creationId xmlns:a16="http://schemas.microsoft.com/office/drawing/2014/main" id="{1B8FE5D8-C64A-34B3-61FE-52894CB900CA}"/>
              </a:ext>
            </a:extLst>
          </p:cNvPr>
          <p:cNvSpPr/>
          <p:nvPr/>
        </p:nvSpPr>
        <p:spPr>
          <a:xfrm>
            <a:off x="4707588" y="2612740"/>
            <a:ext cx="764741" cy="398964"/>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C0C16"/>
                </a:solidFill>
              </a:rPr>
              <a:t>68%</a:t>
            </a:r>
          </a:p>
        </p:txBody>
      </p:sp>
      <p:sp>
        <p:nvSpPr>
          <p:cNvPr id="12" name="Oval 11">
            <a:extLst>
              <a:ext uri="{FF2B5EF4-FFF2-40B4-BE49-F238E27FC236}">
                <a16:creationId xmlns:a16="http://schemas.microsoft.com/office/drawing/2014/main" id="{3E61ED5A-7993-6A75-8087-688331C1848A}"/>
              </a:ext>
            </a:extLst>
          </p:cNvPr>
          <p:cNvSpPr/>
          <p:nvPr/>
        </p:nvSpPr>
        <p:spPr>
          <a:xfrm>
            <a:off x="4707588" y="3052763"/>
            <a:ext cx="764741" cy="415515"/>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C0C16"/>
                </a:solidFill>
              </a:rPr>
              <a:t>67%</a:t>
            </a:r>
          </a:p>
        </p:txBody>
      </p:sp>
      <p:sp>
        <p:nvSpPr>
          <p:cNvPr id="14" name="Oval 13">
            <a:extLst>
              <a:ext uri="{FF2B5EF4-FFF2-40B4-BE49-F238E27FC236}">
                <a16:creationId xmlns:a16="http://schemas.microsoft.com/office/drawing/2014/main" id="{EA5415C9-9073-99D3-68A9-9A55B416E831}"/>
              </a:ext>
            </a:extLst>
          </p:cNvPr>
          <p:cNvSpPr/>
          <p:nvPr/>
        </p:nvSpPr>
        <p:spPr>
          <a:xfrm>
            <a:off x="4707588" y="3526545"/>
            <a:ext cx="764741" cy="425317"/>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C0C16"/>
                </a:solidFill>
              </a:rPr>
              <a:t>58%</a:t>
            </a:r>
          </a:p>
        </p:txBody>
      </p:sp>
      <p:sp>
        <p:nvSpPr>
          <p:cNvPr id="16" name="Oval 15">
            <a:extLst>
              <a:ext uri="{FF2B5EF4-FFF2-40B4-BE49-F238E27FC236}">
                <a16:creationId xmlns:a16="http://schemas.microsoft.com/office/drawing/2014/main" id="{D6C1A9F0-86CC-1C07-4594-EBAC672BF122}"/>
              </a:ext>
            </a:extLst>
          </p:cNvPr>
          <p:cNvSpPr/>
          <p:nvPr/>
        </p:nvSpPr>
        <p:spPr>
          <a:xfrm>
            <a:off x="4694481" y="3989245"/>
            <a:ext cx="764741" cy="453951"/>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C0C16"/>
                </a:solidFill>
              </a:rPr>
              <a:t>57%</a:t>
            </a:r>
          </a:p>
        </p:txBody>
      </p:sp>
      <p:sp>
        <p:nvSpPr>
          <p:cNvPr id="18" name="Oval 17">
            <a:extLst>
              <a:ext uri="{FF2B5EF4-FFF2-40B4-BE49-F238E27FC236}">
                <a16:creationId xmlns:a16="http://schemas.microsoft.com/office/drawing/2014/main" id="{85B3AE0A-7398-5E63-7E01-527C8B962DD1}"/>
              </a:ext>
            </a:extLst>
          </p:cNvPr>
          <p:cNvSpPr/>
          <p:nvPr/>
        </p:nvSpPr>
        <p:spPr>
          <a:xfrm>
            <a:off x="4694481" y="4468971"/>
            <a:ext cx="779512" cy="483812"/>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C0C16"/>
                </a:solidFill>
              </a:rPr>
              <a:t>54%</a:t>
            </a:r>
          </a:p>
        </p:txBody>
      </p:sp>
      <p:sp>
        <p:nvSpPr>
          <p:cNvPr id="20" name="Oval 19">
            <a:extLst>
              <a:ext uri="{FF2B5EF4-FFF2-40B4-BE49-F238E27FC236}">
                <a16:creationId xmlns:a16="http://schemas.microsoft.com/office/drawing/2014/main" id="{858E3789-529A-3F58-0AD6-26F4B6F22CA8}"/>
              </a:ext>
            </a:extLst>
          </p:cNvPr>
          <p:cNvSpPr/>
          <p:nvPr/>
        </p:nvSpPr>
        <p:spPr>
          <a:xfrm>
            <a:off x="4707589" y="4987541"/>
            <a:ext cx="751634" cy="413413"/>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C0C16"/>
                </a:solidFill>
              </a:rPr>
              <a:t>45%</a:t>
            </a:r>
          </a:p>
        </p:txBody>
      </p:sp>
      <p:sp>
        <p:nvSpPr>
          <p:cNvPr id="22" name="Oval 21">
            <a:extLst>
              <a:ext uri="{FF2B5EF4-FFF2-40B4-BE49-F238E27FC236}">
                <a16:creationId xmlns:a16="http://schemas.microsoft.com/office/drawing/2014/main" id="{9FD5C682-E390-5D9B-4EAD-2D1E6DF4A2CF}"/>
              </a:ext>
            </a:extLst>
          </p:cNvPr>
          <p:cNvSpPr/>
          <p:nvPr/>
        </p:nvSpPr>
        <p:spPr>
          <a:xfrm>
            <a:off x="4712149" y="5431423"/>
            <a:ext cx="747073" cy="41757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C0C16"/>
                </a:solidFill>
              </a:rPr>
              <a:t>34%</a:t>
            </a:r>
          </a:p>
        </p:txBody>
      </p:sp>
      <p:sp>
        <p:nvSpPr>
          <p:cNvPr id="24" name="Oval 23">
            <a:extLst>
              <a:ext uri="{FF2B5EF4-FFF2-40B4-BE49-F238E27FC236}">
                <a16:creationId xmlns:a16="http://schemas.microsoft.com/office/drawing/2014/main" id="{27DC3B3F-87A2-7DFA-1127-93CD9CF75E13}"/>
              </a:ext>
            </a:extLst>
          </p:cNvPr>
          <p:cNvSpPr/>
          <p:nvPr/>
        </p:nvSpPr>
        <p:spPr>
          <a:xfrm>
            <a:off x="4725255" y="5889878"/>
            <a:ext cx="747073" cy="41516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C0C16"/>
                </a:solidFill>
              </a:rPr>
              <a:t>9%</a:t>
            </a:r>
          </a:p>
        </p:txBody>
      </p:sp>
      <p:pic>
        <p:nvPicPr>
          <p:cNvPr id="26" name="Picture 25">
            <a:extLst>
              <a:ext uri="{FF2B5EF4-FFF2-40B4-BE49-F238E27FC236}">
                <a16:creationId xmlns:a16="http://schemas.microsoft.com/office/drawing/2014/main" id="{2EEFC728-90DD-B7BE-8D10-AA482991D682}"/>
              </a:ext>
            </a:extLst>
          </p:cNvPr>
          <p:cNvPicPr>
            <a:picLocks noChangeAspect="1"/>
          </p:cNvPicPr>
          <p:nvPr/>
        </p:nvPicPr>
        <p:blipFill>
          <a:blip r:embed="rId14"/>
          <a:stretch>
            <a:fillRect/>
          </a:stretch>
        </p:blipFill>
        <p:spPr>
          <a:xfrm>
            <a:off x="10106463" y="2874954"/>
            <a:ext cx="2038306" cy="1098016"/>
          </a:xfrm>
          <a:prstGeom prst="rect">
            <a:avLst/>
          </a:prstGeom>
        </p:spPr>
      </p:pic>
      <p:pic>
        <p:nvPicPr>
          <p:cNvPr id="28" name="Picture 27">
            <a:extLst>
              <a:ext uri="{FF2B5EF4-FFF2-40B4-BE49-F238E27FC236}">
                <a16:creationId xmlns:a16="http://schemas.microsoft.com/office/drawing/2014/main" id="{BCAAF86E-A4FB-6B13-4EA1-5F1AD2E6D2F1}"/>
              </a:ext>
            </a:extLst>
          </p:cNvPr>
          <p:cNvPicPr>
            <a:picLocks noChangeAspect="1"/>
          </p:cNvPicPr>
          <p:nvPr/>
        </p:nvPicPr>
        <p:blipFill>
          <a:blip r:embed="rId15"/>
          <a:stretch>
            <a:fillRect/>
          </a:stretch>
        </p:blipFill>
        <p:spPr>
          <a:xfrm>
            <a:off x="10119574" y="856228"/>
            <a:ext cx="1917562" cy="812896"/>
          </a:xfrm>
          <a:prstGeom prst="rect">
            <a:avLst/>
          </a:prstGeom>
        </p:spPr>
      </p:pic>
      <p:pic>
        <p:nvPicPr>
          <p:cNvPr id="30" name="Picture 29">
            <a:extLst>
              <a:ext uri="{FF2B5EF4-FFF2-40B4-BE49-F238E27FC236}">
                <a16:creationId xmlns:a16="http://schemas.microsoft.com/office/drawing/2014/main" id="{F741071E-FBD0-06F3-4F94-466C032230ED}"/>
              </a:ext>
            </a:extLst>
          </p:cNvPr>
          <p:cNvPicPr>
            <a:picLocks noChangeAspect="1"/>
          </p:cNvPicPr>
          <p:nvPr/>
        </p:nvPicPr>
        <p:blipFill>
          <a:blip r:embed="rId16"/>
          <a:stretch>
            <a:fillRect/>
          </a:stretch>
        </p:blipFill>
        <p:spPr>
          <a:xfrm>
            <a:off x="10132680" y="1769766"/>
            <a:ext cx="2038305" cy="1138988"/>
          </a:xfrm>
          <a:prstGeom prst="rect">
            <a:avLst/>
          </a:prstGeom>
        </p:spPr>
      </p:pic>
      <p:pic>
        <p:nvPicPr>
          <p:cNvPr id="32" name="Picture 31">
            <a:extLst>
              <a:ext uri="{FF2B5EF4-FFF2-40B4-BE49-F238E27FC236}">
                <a16:creationId xmlns:a16="http://schemas.microsoft.com/office/drawing/2014/main" id="{5A13D91F-EF25-9733-F8B8-022AA1B64F9D}"/>
              </a:ext>
            </a:extLst>
          </p:cNvPr>
          <p:cNvPicPr>
            <a:picLocks noChangeAspect="1"/>
          </p:cNvPicPr>
          <p:nvPr/>
        </p:nvPicPr>
        <p:blipFill>
          <a:blip r:embed="rId17"/>
          <a:stretch>
            <a:fillRect/>
          </a:stretch>
        </p:blipFill>
        <p:spPr>
          <a:xfrm>
            <a:off x="10103768" y="4060209"/>
            <a:ext cx="2049639" cy="900457"/>
          </a:xfrm>
          <a:prstGeom prst="rect">
            <a:avLst/>
          </a:prstGeom>
        </p:spPr>
      </p:pic>
      <p:pic>
        <p:nvPicPr>
          <p:cNvPr id="34" name="Picture 33">
            <a:extLst>
              <a:ext uri="{FF2B5EF4-FFF2-40B4-BE49-F238E27FC236}">
                <a16:creationId xmlns:a16="http://schemas.microsoft.com/office/drawing/2014/main" id="{7FC6B978-4648-229C-CF90-1E0E4069F622}"/>
              </a:ext>
            </a:extLst>
          </p:cNvPr>
          <p:cNvPicPr>
            <a:picLocks noChangeAspect="1"/>
          </p:cNvPicPr>
          <p:nvPr/>
        </p:nvPicPr>
        <p:blipFill>
          <a:blip r:embed="rId18"/>
          <a:stretch>
            <a:fillRect/>
          </a:stretch>
        </p:blipFill>
        <p:spPr>
          <a:xfrm>
            <a:off x="10106463" y="5039872"/>
            <a:ext cx="2044246" cy="1265170"/>
          </a:xfrm>
          <a:prstGeom prst="rect">
            <a:avLst/>
          </a:prstGeom>
        </p:spPr>
      </p:pic>
      <p:pic>
        <p:nvPicPr>
          <p:cNvPr id="3" name="Picture 2">
            <a:extLst>
              <a:ext uri="{FF2B5EF4-FFF2-40B4-BE49-F238E27FC236}">
                <a16:creationId xmlns:a16="http://schemas.microsoft.com/office/drawing/2014/main" id="{6EE091A5-C82B-7034-BC25-B387782201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970" y="632347"/>
            <a:ext cx="1514459" cy="660670"/>
          </a:xfrm>
          <a:prstGeom prst="rect">
            <a:avLst/>
          </a:prstGeom>
          <a:noFill/>
          <a:ln>
            <a:noFill/>
          </a:ln>
          <a:effectLst/>
          <a:extLst>
            <a:ext uri="{909E8E84-426E-40DD-AFC4-6F175D3DCCD1}">
              <a14:hiddenFill xmlns:a14="http://schemas.microsoft.com/office/drawing/2010/main">
                <a:solidFill>
                  <a:srgbClr val="00808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613303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A91EC-F681-41AC-1450-86EADB511DC0}"/>
              </a:ext>
            </a:extLst>
          </p:cNvPr>
          <p:cNvSpPr>
            <a:spLocks noGrp="1"/>
          </p:cNvSpPr>
          <p:nvPr>
            <p:ph type="title"/>
          </p:nvPr>
        </p:nvSpPr>
        <p:spPr/>
        <p:txBody>
          <a:bodyPr/>
          <a:lstStyle/>
          <a:p>
            <a:pPr algn="ctr"/>
            <a:r>
              <a:rPr lang="en-GB" dirty="0">
                <a:latin typeface="+mn-lt"/>
              </a:rPr>
              <a:t>Implication for practice</a:t>
            </a:r>
          </a:p>
        </p:txBody>
      </p:sp>
      <p:sp>
        <p:nvSpPr>
          <p:cNvPr id="3" name="Content Placeholder 2">
            <a:extLst>
              <a:ext uri="{FF2B5EF4-FFF2-40B4-BE49-F238E27FC236}">
                <a16:creationId xmlns:a16="http://schemas.microsoft.com/office/drawing/2014/main" id="{C43685BB-898A-CB69-D8FF-85268BCCE0A3}"/>
              </a:ext>
            </a:extLst>
          </p:cNvPr>
          <p:cNvSpPr>
            <a:spLocks noGrp="1"/>
          </p:cNvSpPr>
          <p:nvPr>
            <p:ph sz="half" idx="1"/>
          </p:nvPr>
        </p:nvSpPr>
        <p:spPr>
          <a:xfrm>
            <a:off x="478303" y="1747519"/>
            <a:ext cx="11282288" cy="4429443"/>
          </a:xfrm>
        </p:spPr>
        <p:txBody>
          <a:bodyPr/>
          <a:lstStyle/>
          <a:p>
            <a:r>
              <a:rPr lang="en-GB" b="1" dirty="0">
                <a:solidFill>
                  <a:srgbClr val="0C0C16"/>
                </a:solidFill>
                <a:latin typeface="+mn-lt"/>
              </a:rPr>
              <a:t>Follow-up is an important part of patients on going care post primary lung cancer resection and healthcare professionals need to present information honestly and realistically, balancing “hope and uncertainty”, whilst conveying the information that a patient needs for them to participate in making an informed decision about their health care.</a:t>
            </a:r>
          </a:p>
          <a:p>
            <a:r>
              <a:rPr lang="en-GB" b="1" dirty="0">
                <a:solidFill>
                  <a:srgbClr val="0C0C16"/>
                </a:solidFill>
                <a:latin typeface="+mn-lt"/>
              </a:rPr>
              <a:t>This study provides a snapshot into patients understanding of follow-up post primary lung cancer resection and has identified information areas for the Lung Cancer Nurse Specialist (LCNS) to consider:</a:t>
            </a:r>
          </a:p>
          <a:p>
            <a:r>
              <a:rPr lang="en-GB" b="1" dirty="0">
                <a:solidFill>
                  <a:srgbClr val="0C0C16"/>
                </a:solidFill>
                <a:latin typeface="+mn-lt"/>
              </a:rPr>
              <a:t>	* Necessity of follow-up</a:t>
            </a:r>
          </a:p>
          <a:p>
            <a:r>
              <a:rPr lang="en-GB" b="1" dirty="0">
                <a:solidFill>
                  <a:srgbClr val="0C0C16"/>
                </a:solidFill>
                <a:latin typeface="+mn-lt"/>
              </a:rPr>
              <a:t>	* Diagnosis/TNM stage and relevance</a:t>
            </a:r>
          </a:p>
          <a:p>
            <a:r>
              <a:rPr lang="en-GB" b="1" dirty="0">
                <a:solidFill>
                  <a:srgbClr val="0C0C16"/>
                </a:solidFill>
                <a:latin typeface="+mn-lt"/>
              </a:rPr>
              <a:t>	* Schedule and frequency of radiology (CXR/CT)</a:t>
            </a:r>
          </a:p>
          <a:p>
            <a:r>
              <a:rPr lang="en-GB" b="1" dirty="0">
                <a:solidFill>
                  <a:srgbClr val="0C0C16"/>
                </a:solidFill>
                <a:latin typeface="+mn-lt"/>
              </a:rPr>
              <a:t>	* Signs and symptoms suggestive of cancer recurrence</a:t>
            </a:r>
          </a:p>
          <a:p>
            <a:r>
              <a:rPr lang="en-GB" b="1" dirty="0">
                <a:solidFill>
                  <a:srgbClr val="0C0C16"/>
                </a:solidFill>
                <a:latin typeface="+mn-lt"/>
              </a:rPr>
              <a:t>	* Information to improve their ongoing health and wellbeing</a:t>
            </a:r>
          </a:p>
          <a:p>
            <a:r>
              <a:rPr lang="en-GB" b="1" dirty="0">
                <a:solidFill>
                  <a:srgbClr val="0C0C16"/>
                </a:solidFill>
                <a:latin typeface="+mn-lt"/>
              </a:rPr>
              <a:t>	* Key contact details</a:t>
            </a:r>
          </a:p>
          <a:p>
            <a:r>
              <a:rPr lang="en-GB" b="1" dirty="0">
                <a:solidFill>
                  <a:srgbClr val="0C0C16"/>
                </a:solidFill>
                <a:latin typeface="+mn-lt"/>
              </a:rPr>
              <a:t>To address the  knowledge gap patients, have regarding follow-up LCNSs will produce a patient information leaflet explain  follow-up and encompassing the areas identified in this study.    </a:t>
            </a:r>
          </a:p>
          <a:p>
            <a:endParaRPr lang="en-GB" dirty="0"/>
          </a:p>
        </p:txBody>
      </p:sp>
      <p:sp>
        <p:nvSpPr>
          <p:cNvPr id="4" name="Content Placeholder 3">
            <a:extLst>
              <a:ext uri="{FF2B5EF4-FFF2-40B4-BE49-F238E27FC236}">
                <a16:creationId xmlns:a16="http://schemas.microsoft.com/office/drawing/2014/main" id="{9436A4D6-52E2-C8A4-C62C-EA3D2FDB0316}"/>
              </a:ext>
            </a:extLst>
          </p:cNvPr>
          <p:cNvSpPr>
            <a:spLocks noGrp="1"/>
          </p:cNvSpPr>
          <p:nvPr>
            <p:ph sz="half" idx="2"/>
          </p:nvPr>
        </p:nvSpPr>
        <p:spPr/>
        <p:txBody>
          <a:bodyPr/>
          <a:lstStyle/>
          <a:p>
            <a:r>
              <a:rPr lang="en-GB" dirty="0"/>
              <a:t> </a:t>
            </a:r>
          </a:p>
        </p:txBody>
      </p:sp>
      <p:pic>
        <p:nvPicPr>
          <p:cNvPr id="5" name="Picture 4">
            <a:extLst>
              <a:ext uri="{FF2B5EF4-FFF2-40B4-BE49-F238E27FC236}">
                <a16:creationId xmlns:a16="http://schemas.microsoft.com/office/drawing/2014/main" id="{6EE091A5-C82B-7034-BC25-B38778220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92" y="681039"/>
            <a:ext cx="2059271" cy="898340"/>
          </a:xfrm>
          <a:prstGeom prst="rect">
            <a:avLst/>
          </a:prstGeom>
          <a:noFill/>
          <a:ln>
            <a:noFill/>
          </a:ln>
          <a:effectLst/>
          <a:extLst>
            <a:ext uri="{909E8E84-426E-40DD-AFC4-6F175D3DCCD1}">
              <a14:hiddenFill xmlns:a14="http://schemas.microsoft.com/office/drawing/2010/main">
                <a:solidFill>
                  <a:srgbClr val="00808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995789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9A3F6-E06E-02E0-0B90-401202E5C34A}"/>
              </a:ext>
            </a:extLst>
          </p:cNvPr>
          <p:cNvSpPr>
            <a:spLocks noGrp="1"/>
          </p:cNvSpPr>
          <p:nvPr>
            <p:ph type="title"/>
          </p:nvPr>
        </p:nvSpPr>
        <p:spPr/>
        <p:txBody>
          <a:bodyPr/>
          <a:lstStyle/>
          <a:p>
            <a:pPr algn="ctr"/>
            <a:r>
              <a:rPr lang="en-GB" dirty="0">
                <a:latin typeface="+mn-lt"/>
              </a:rPr>
              <a:t>References</a:t>
            </a:r>
          </a:p>
        </p:txBody>
      </p:sp>
      <p:sp>
        <p:nvSpPr>
          <p:cNvPr id="3" name="Content Placeholder 2">
            <a:extLst>
              <a:ext uri="{FF2B5EF4-FFF2-40B4-BE49-F238E27FC236}">
                <a16:creationId xmlns:a16="http://schemas.microsoft.com/office/drawing/2014/main" id="{4F30EF23-F61F-FEC8-59EB-FAFE33813FC4}"/>
              </a:ext>
            </a:extLst>
          </p:cNvPr>
          <p:cNvSpPr>
            <a:spLocks noGrp="1"/>
          </p:cNvSpPr>
          <p:nvPr>
            <p:ph sz="half" idx="1"/>
          </p:nvPr>
        </p:nvSpPr>
        <p:spPr>
          <a:xfrm>
            <a:off x="838199" y="1825625"/>
            <a:ext cx="10515599" cy="4351338"/>
          </a:xfrm>
        </p:spPr>
        <p:txBody>
          <a:bodyPr/>
          <a:lstStyle/>
          <a:p>
            <a:r>
              <a:rPr lang="en-GB" b="1" dirty="0">
                <a:solidFill>
                  <a:srgbClr val="0C0C16"/>
                </a:solidFill>
                <a:latin typeface="+mn-lt"/>
              </a:rPr>
              <a:t>Sasaki, H.  Suzuki, A.  </a:t>
            </a:r>
            <a:r>
              <a:rPr lang="en-GB" b="1" dirty="0" err="1">
                <a:solidFill>
                  <a:srgbClr val="0C0C16"/>
                </a:solidFill>
                <a:latin typeface="+mn-lt"/>
              </a:rPr>
              <a:t>Tatematsu</a:t>
            </a:r>
            <a:r>
              <a:rPr lang="en-GB" b="1" dirty="0">
                <a:solidFill>
                  <a:srgbClr val="0C0C16"/>
                </a:solidFill>
                <a:latin typeface="+mn-lt"/>
              </a:rPr>
              <a:t>,  T.  Shitara,  A.  </a:t>
            </a:r>
            <a:r>
              <a:rPr lang="en-GB" b="1" dirty="0" err="1">
                <a:solidFill>
                  <a:srgbClr val="0C0C16"/>
                </a:solidFill>
                <a:latin typeface="+mn-lt"/>
              </a:rPr>
              <a:t>Hikosaka</a:t>
            </a:r>
            <a:r>
              <a:rPr lang="en-GB" b="1" dirty="0">
                <a:solidFill>
                  <a:srgbClr val="0C0C16"/>
                </a:solidFill>
                <a:latin typeface="+mn-lt"/>
              </a:rPr>
              <a:t>, Y.  Okuda, K.  (2014) Prognosis of recurrent non-small cell lung cancer following complete resection. Oncology letters. 7(4) pp1300-1304  doi:10.3892/0l.2014.1861</a:t>
            </a:r>
          </a:p>
          <a:p>
            <a:r>
              <a:rPr lang="en-GB" b="1" dirty="0">
                <a:solidFill>
                  <a:srgbClr val="0C0C16"/>
                </a:solidFill>
                <a:latin typeface="+mn-lt"/>
              </a:rPr>
              <a:t>Uramoto, H.   Tanaka, F.  (2014) Recurrence after surgery in patients with NSCLC. Translational Lung Cancer Research. 3(4) pp242-249  </a:t>
            </a:r>
            <a:r>
              <a:rPr lang="en-GB" b="1" dirty="0" err="1">
                <a:solidFill>
                  <a:srgbClr val="0C0C16"/>
                </a:solidFill>
                <a:highlight>
                  <a:srgbClr val="FFFFFF"/>
                </a:highlight>
                <a:latin typeface="+mn-lt"/>
              </a:rPr>
              <a:t>doi</a:t>
            </a:r>
            <a:r>
              <a:rPr lang="en-GB" b="1" dirty="0">
                <a:solidFill>
                  <a:srgbClr val="0C0C16"/>
                </a:solidFill>
                <a:highlight>
                  <a:srgbClr val="FFFFFF"/>
                </a:highlight>
                <a:latin typeface="+mn-lt"/>
              </a:rPr>
              <a:t>: 10.3978/j.issn.2218-6751.2013.12.05</a:t>
            </a:r>
            <a:endParaRPr lang="en-GB" b="1" dirty="0">
              <a:solidFill>
                <a:srgbClr val="0C0C16"/>
              </a:solidFill>
              <a:latin typeface="+mn-lt"/>
            </a:endParaRPr>
          </a:p>
          <a:p>
            <a:endParaRPr lang="en-GB" dirty="0"/>
          </a:p>
        </p:txBody>
      </p:sp>
      <p:sp>
        <p:nvSpPr>
          <p:cNvPr id="4" name="Content Placeholder 3">
            <a:extLst>
              <a:ext uri="{FF2B5EF4-FFF2-40B4-BE49-F238E27FC236}">
                <a16:creationId xmlns:a16="http://schemas.microsoft.com/office/drawing/2014/main" id="{5AFD0195-DFFF-9248-14A5-E83A68EFFD52}"/>
              </a:ext>
            </a:extLst>
          </p:cNvPr>
          <p:cNvSpPr>
            <a:spLocks noGrp="1"/>
          </p:cNvSpPr>
          <p:nvPr>
            <p:ph sz="half" idx="2"/>
          </p:nvPr>
        </p:nvSpPr>
        <p:spPr/>
        <p:txBody>
          <a:bodyPr/>
          <a:lstStyle/>
          <a:p>
            <a:r>
              <a:rPr lang="en-GB" dirty="0"/>
              <a:t> </a:t>
            </a:r>
          </a:p>
        </p:txBody>
      </p:sp>
      <p:pic>
        <p:nvPicPr>
          <p:cNvPr id="5" name="Picture 4">
            <a:extLst>
              <a:ext uri="{FF2B5EF4-FFF2-40B4-BE49-F238E27FC236}">
                <a16:creationId xmlns:a16="http://schemas.microsoft.com/office/drawing/2014/main" id="{6EE091A5-C82B-7034-BC25-B38778220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681037"/>
            <a:ext cx="2405063" cy="1049189"/>
          </a:xfrm>
          <a:prstGeom prst="rect">
            <a:avLst/>
          </a:prstGeom>
          <a:noFill/>
          <a:ln>
            <a:noFill/>
          </a:ln>
          <a:effectLst/>
          <a:extLst>
            <a:ext uri="{909E8E84-426E-40DD-AFC4-6F175D3DCCD1}">
              <a14:hiddenFill xmlns:a14="http://schemas.microsoft.com/office/drawing/2010/main">
                <a:solidFill>
                  <a:srgbClr val="00808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0163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76378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B4594CA67DD848ABD91F859C75CDAA" ma:contentTypeVersion="24" ma:contentTypeDescription="Create a new document." ma:contentTypeScope="" ma:versionID="ccf4357cd91c61e03cbbd5c9b34cdda7">
  <xsd:schema xmlns:xsd="http://www.w3.org/2001/XMLSchema" xmlns:xs="http://www.w3.org/2001/XMLSchema" xmlns:p="http://schemas.microsoft.com/office/2006/metadata/properties" xmlns:ns2="0b5aa3ad-7d31-4cef-a0a3-16ecc7c783a8" xmlns:ns3="5d8de9d8-1837-42db-97c7-3b5aea292a4b" xmlns:ns4="a22f7aeb-af32-4a51-8996-af0fd7538050" targetNamespace="http://schemas.microsoft.com/office/2006/metadata/properties" ma:root="true" ma:fieldsID="2f9d8610d8ff08b3df1f16f4400fa048" ns2:_="" ns3:_="" ns4:_="">
    <xsd:import namespace="0b5aa3ad-7d31-4cef-a0a3-16ecc7c783a8"/>
    <xsd:import namespace="5d8de9d8-1837-42db-97c7-3b5aea292a4b"/>
    <xsd:import namespace="a22f7aeb-af32-4a51-8996-af0fd753805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LengthInSeconds" minOccurs="0"/>
                <xsd:element ref="ns3:_Flow_SignoffStatus" minOccurs="0"/>
                <xsd:element ref="ns3:Suitability" minOccurs="0"/>
                <xsd:element ref="ns3:lcf76f155ced4ddcb4097134ff3c332f" minOccurs="0"/>
                <xsd:element ref="ns4:TaxCatchAll" minOccurs="0"/>
                <xsd:element ref="ns3:MediaServiceObjectDetectorVersions" minOccurs="0"/>
                <xsd:element ref="ns3:MediaServiceSearchProperties" minOccurs="0"/>
                <xsd:element ref="ns3:Commis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5aa3ad-7d31-4cef-a0a3-16ecc7c783a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8de9d8-1837-42db-97c7-3b5aea292a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Suitability" ma:index="22" nillable="true" ma:displayName="Suitability" ma:description="Picture quality" ma:format="Dropdown" ma:internalName="Suitability">
      <xsd:simpleType>
        <xsd:union memberTypes="dms:Text">
          <xsd:simpleType>
            <xsd:restriction base="dms:Choice">
              <xsd:enumeration value="Yes"/>
              <xsd:enumeration value="No"/>
            </xsd:restriction>
          </xsd:simpleType>
        </xsd:un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feb1ccaa-8655-4a67-bc2a-7fa66ae7ca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Commission" ma:index="28" nillable="true" ma:displayName="Approval?" ma:format="Dropdown" ma:internalName="Commission">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a22f7aeb-af32-4a51-8996-af0fd7538050"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256ea676-f801-4026-a1bd-e8dffc1d8a89}" ma:internalName="TaxCatchAll" ma:showField="CatchAllData" ma:web="0b5aa3ad-7d31-4cef-a0a3-16ecc7c783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d8de9d8-1837-42db-97c7-3b5aea292a4b">
      <Terms xmlns="http://schemas.microsoft.com/office/infopath/2007/PartnerControls"/>
    </lcf76f155ced4ddcb4097134ff3c332f>
    <_Flow_SignoffStatus xmlns="5d8de9d8-1837-42db-97c7-3b5aea292a4b" xsi:nil="true"/>
    <TaxCatchAll xmlns="a22f7aeb-af32-4a51-8996-af0fd7538050" xsi:nil="true"/>
    <Suitability xmlns="5d8de9d8-1837-42db-97c7-3b5aea292a4b" xsi:nil="true"/>
    <Commission xmlns="5d8de9d8-1837-42db-97c7-3b5aea292a4b" xsi:nil="true"/>
  </documentManagement>
</p:properties>
</file>

<file path=customXml/itemProps1.xml><?xml version="1.0" encoding="utf-8"?>
<ds:datastoreItem xmlns:ds="http://schemas.openxmlformats.org/officeDocument/2006/customXml" ds:itemID="{6D7F7C82-B2B2-434A-959D-C65F9EA4C2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5aa3ad-7d31-4cef-a0a3-16ecc7c783a8"/>
    <ds:schemaRef ds:uri="5d8de9d8-1837-42db-97c7-3b5aea292a4b"/>
    <ds:schemaRef ds:uri="a22f7aeb-af32-4a51-8996-af0fd75380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8C94B7-DD70-498D-BE41-6F5016811C87}">
  <ds:schemaRefs>
    <ds:schemaRef ds:uri="http://schemas.microsoft.com/sharepoint/v3/contenttype/forms"/>
  </ds:schemaRefs>
</ds:datastoreItem>
</file>

<file path=customXml/itemProps3.xml><?xml version="1.0" encoding="utf-8"?>
<ds:datastoreItem xmlns:ds="http://schemas.openxmlformats.org/officeDocument/2006/customXml" ds:itemID="{44821076-5428-4DFF-94CF-79584690AE98}">
  <ds:schemaRefs>
    <ds:schemaRef ds:uri="http://schemas.microsoft.com/office/2006/metadata/properties"/>
    <ds:schemaRef ds:uri="http://schemas.microsoft.com/office/infopath/2007/PartnerControls"/>
    <ds:schemaRef ds:uri="5d8de9d8-1837-42db-97c7-3b5aea292a4b"/>
    <ds:schemaRef ds:uri="a22f7aeb-af32-4a51-8996-af0fd7538050"/>
  </ds:schemaRefs>
</ds:datastoreItem>
</file>

<file path=docProps/app.xml><?xml version="1.0" encoding="utf-8"?>
<Properties xmlns="http://schemas.openxmlformats.org/officeDocument/2006/extended-properties" xmlns:vt="http://schemas.openxmlformats.org/officeDocument/2006/docPropsVTypes">
  <TotalTime>656</TotalTime>
  <Words>543</Words>
  <Application>Microsoft Office PowerPoint</Application>
  <PresentationFormat>Widescreen</PresentationFormat>
  <Paragraphs>54</Paragraphs>
  <Slides>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vt:i4>
      </vt:variant>
    </vt:vector>
  </HeadingPairs>
  <TitlesOfParts>
    <vt:vector size="15" baseType="lpstr">
      <vt:lpstr>Arial</vt:lpstr>
      <vt:lpstr>Roboto</vt:lpstr>
      <vt:lpstr>Roboto Light</vt:lpstr>
      <vt:lpstr>Roboto Medium</vt:lpstr>
      <vt:lpstr>Wingdings</vt:lpstr>
      <vt:lpstr>Custom Design</vt:lpstr>
      <vt:lpstr>1_Custom Design</vt:lpstr>
      <vt:lpstr>2_Custom Design</vt:lpstr>
      <vt:lpstr>Patients’ Understanding of Follow-Up Post Curative Primary Lung Cancer Surgery</vt:lpstr>
      <vt:lpstr>Introduction</vt:lpstr>
      <vt:lpstr>Aim &amp; Method</vt:lpstr>
      <vt:lpstr>Results</vt:lpstr>
      <vt:lpstr>Implication for practice</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Byrne</dc:creator>
  <cp:lastModifiedBy>Barton Peter (R0A) Manchester University NHS FT</cp:lastModifiedBy>
  <cp:revision>12</cp:revision>
  <dcterms:created xsi:type="dcterms:W3CDTF">2024-05-02T13:03:02Z</dcterms:created>
  <dcterms:modified xsi:type="dcterms:W3CDTF">2025-08-13T14:03:20Z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0x010100E9B4594CA67DD848ABD91F859C75CDAA</vt:lpwstr>
  </property>
</Properties>
</file>